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0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1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829" r:id="rId7"/>
    <p:sldMasterId id="2147483857" r:id="rId8"/>
    <p:sldMasterId id="2147483886" r:id="rId9"/>
    <p:sldMasterId id="2147483914" r:id="rId10"/>
    <p:sldMasterId id="2147483939" r:id="rId11"/>
    <p:sldMasterId id="2147483967" r:id="rId12"/>
    <p:sldMasterId id="2147483980" r:id="rId13"/>
    <p:sldMasterId id="2147483998" r:id="rId14"/>
    <p:sldMasterId id="2147484016" r:id="rId15"/>
    <p:sldMasterId id="2147484044" r:id="rId16"/>
    <p:sldMasterId id="2147484073" r:id="rId17"/>
  </p:sldMasterIdLst>
  <p:notesMasterIdLst>
    <p:notesMasterId r:id="rId44"/>
  </p:notesMasterIdLst>
  <p:sldIdLst>
    <p:sldId id="668" r:id="rId18"/>
    <p:sldId id="684" r:id="rId19"/>
    <p:sldId id="716" r:id="rId20"/>
    <p:sldId id="717" r:id="rId21"/>
    <p:sldId id="718" r:id="rId22"/>
    <p:sldId id="707" r:id="rId23"/>
    <p:sldId id="712" r:id="rId24"/>
    <p:sldId id="713" r:id="rId25"/>
    <p:sldId id="714" r:id="rId26"/>
    <p:sldId id="708" r:id="rId27"/>
    <p:sldId id="709" r:id="rId28"/>
    <p:sldId id="710" r:id="rId29"/>
    <p:sldId id="711" r:id="rId30"/>
    <p:sldId id="719" r:id="rId31"/>
    <p:sldId id="720" r:id="rId32"/>
    <p:sldId id="721" r:id="rId33"/>
    <p:sldId id="722" r:id="rId34"/>
    <p:sldId id="723" r:id="rId35"/>
    <p:sldId id="724" r:id="rId36"/>
    <p:sldId id="725" r:id="rId37"/>
    <p:sldId id="726" r:id="rId38"/>
    <p:sldId id="704" r:id="rId39"/>
    <p:sldId id="705" r:id="rId40"/>
    <p:sldId id="706" r:id="rId41"/>
    <p:sldId id="682" r:id="rId42"/>
    <p:sldId id="285" r:id="rId4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AA98D0-4922-4CBC-BC91-7B29547F2065}">
          <p14:sldIdLst>
            <p14:sldId id="668"/>
            <p14:sldId id="684"/>
            <p14:sldId id="716"/>
            <p14:sldId id="717"/>
            <p14:sldId id="718"/>
            <p14:sldId id="707"/>
            <p14:sldId id="712"/>
            <p14:sldId id="713"/>
            <p14:sldId id="714"/>
            <p14:sldId id="708"/>
            <p14:sldId id="709"/>
            <p14:sldId id="710"/>
            <p14:sldId id="711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04"/>
            <p14:sldId id="705"/>
            <p14:sldId id="706"/>
            <p14:sldId id="6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emo" initials="D" lastIdx="5" clrIdx="6">
    <p:extLst>
      <p:ext uri="{19B8F6BF-5375-455C-9EA6-DF929625EA0E}">
        <p15:presenceInfo xmlns:p15="http://schemas.microsoft.com/office/powerpoint/2012/main" userId="Demo" providerId="None"/>
      </p:ext>
    </p:extLst>
  </p:cmAuthor>
  <p:cmAuthor id="1" name="Shashank Khedikar (RGEN Solutions)" initials="SK(S" lastIdx="5" clrIdx="0">
    <p:extLst>
      <p:ext uri="{19B8F6BF-5375-455C-9EA6-DF929625EA0E}">
        <p15:presenceInfo xmlns:p15="http://schemas.microsoft.com/office/powerpoint/2012/main" userId="S-1-5-21-2127521184-1604012920-1887927527-7492838" providerId="AD"/>
      </p:ext>
    </p:extLst>
  </p:cmAuthor>
  <p:cmAuthor id="2" name="Author" initials="A" lastIdx="516" clrIdx="1"/>
  <p:cmAuthor id="4" name="Sanjay Soni" initials="SS" lastIdx="46" clrIdx="3">
    <p:extLst>
      <p:ext uri="{19B8F6BF-5375-455C-9EA6-DF929625EA0E}">
        <p15:presenceInfo xmlns:p15="http://schemas.microsoft.com/office/powerpoint/2012/main" userId="S-1-5-21-2127521184-1604012920-1887927527-2307239" providerId="AD"/>
      </p:ext>
    </p:extLst>
  </p:cmAuthor>
  <p:cmAuthor id="5" name="John Doyle" initials="JD" lastIdx="34" clrIdx="4">
    <p:extLst>
      <p:ext uri="{19B8F6BF-5375-455C-9EA6-DF929625EA0E}">
        <p15:presenceInfo xmlns:p15="http://schemas.microsoft.com/office/powerpoint/2012/main" userId="S-1-5-21-2127521184-1604012920-1887927527-2390110" providerId="AD"/>
      </p:ext>
    </p:extLst>
  </p:cmAuthor>
  <p:cmAuthor id="6" name="Christoph Schuler (Advaiya Inc)" initials="CS(I" lastIdx="2" clrIdx="5">
    <p:extLst>
      <p:ext uri="{19B8F6BF-5375-455C-9EA6-DF929625EA0E}">
        <p15:presenceInfo xmlns:p15="http://schemas.microsoft.com/office/powerpoint/2012/main" userId="Christoph Schuler (Advaiya In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4E4E4"/>
    <a:srgbClr val="EDC30D"/>
    <a:srgbClr val="F2C812"/>
    <a:srgbClr val="000000"/>
    <a:srgbClr val="FFFF00"/>
    <a:srgbClr val="FFFFFF"/>
    <a:srgbClr val="217346"/>
    <a:srgbClr val="00539B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68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76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presProps" Target="pres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EF1-40DE-49EB-B8BE-E849EEAC24B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54113"/>
            <a:ext cx="55403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3270-D5B6-4AE0-BFEC-3BB548CB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taking the time to walk through the main capabilities of Power BI.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If you’re ready to start exploring what Power BI can do for you and your organization, please visit powerbi.com.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3270-D5B6-4AE0-BFEC-3BB548CBAE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Level 200 Deck</a:t>
            </a:r>
          </a:p>
        </p:txBody>
      </p:sp>
    </p:spTree>
    <p:extLst>
      <p:ext uri="{BB962C8B-B14F-4D97-AF65-F5344CB8AC3E}">
        <p14:creationId xmlns:p14="http://schemas.microsoft.com/office/powerpoint/2010/main" val="3054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47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3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050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9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0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00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96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5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712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6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4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362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4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7437" y="146443"/>
            <a:ext cx="3876675" cy="455722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6000" b="1"/>
            </a:lvl1pPr>
          </a:lstStyle>
          <a:p>
            <a:pPr lvl="0"/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6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851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6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267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4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27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ata Insights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031023"/>
            <a:ext cx="10258286" cy="1686801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88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Data insights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62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9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Event name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3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4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ITPro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12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2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4" y="1217195"/>
            <a:ext cx="5378548" cy="1973570"/>
          </a:xfrm>
        </p:spPr>
        <p:txBody>
          <a:bodyPr>
            <a:spAutoFit/>
          </a:bodyPr>
          <a:lstStyle>
            <a:lvl1pPr>
              <a:defRPr sz="646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6"/>
          <p:cNvSpPr>
            <a:spLocks noGrp="1"/>
          </p:cNvSpPr>
          <p:nvPr>
            <p:ph type="title"/>
          </p:nvPr>
        </p:nvSpPr>
        <p:spPr>
          <a:xfrm>
            <a:off x="269240" y="289511"/>
            <a:ext cx="4487487" cy="443027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539496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8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29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2" tIns="45702" rIns="45702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5"/>
            <a:ext cx="11653522" cy="1956973"/>
          </a:xfrm>
        </p:spPr>
        <p:txBody>
          <a:bodyPr/>
          <a:lstStyle>
            <a:lvl1pPr marL="0" indent="0">
              <a:buNone/>
              <a:defRPr sz="32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3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9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08" tIns="143366" rIns="179208" bIns="143366" numCol="1" anchor="t" anchorCtr="0" compatLnSpc="1">
            <a:prstTxWarp prst="textNoShape">
              <a:avLst/>
            </a:prstTxWarp>
            <a:spAutoFit/>
          </a:bodyPr>
          <a:lstStyle/>
          <a:p>
            <a:pPr defTabSz="913397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8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2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352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20" indent="-275295">
              <a:buClr>
                <a:schemeClr val="tx1"/>
              </a:buClr>
              <a:buSzPct val="90000"/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45" indent="-28462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512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78" indent="-22396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4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1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95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 smtClean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</a:t>
            </a: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20645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9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5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45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26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5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88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11653523" cy="2052030"/>
          </a:xfrm>
        </p:spPr>
        <p:txBody>
          <a:bodyPr>
            <a:spAutoFit/>
          </a:bodyPr>
          <a:lstStyle>
            <a:lvl1pPr>
              <a:defRPr sz="3918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1961"/>
            </a:lvl2pPr>
            <a:lvl3pPr marL="227079" indent="0">
              <a:buNone/>
              <a:tabLst/>
              <a:defRPr sz="1961"/>
            </a:lvl3pPr>
            <a:lvl4pPr marL="451046" indent="0">
              <a:buNone/>
              <a:defRPr/>
            </a:lvl4pPr>
            <a:lvl5pPr marL="67190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15" indent="-28151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4"/>
            </a:lvl1pPr>
            <a:lvl2pPr marL="520402" indent="-228469">
              <a:defRPr sz="2353"/>
            </a:lvl2pPr>
            <a:lvl3pPr marL="685407" indent="-165006">
              <a:tabLst/>
              <a:defRPr sz="1961"/>
            </a:lvl3pPr>
            <a:lvl4pPr marL="863105" indent="-177699">
              <a:defRPr/>
            </a:lvl4pPr>
            <a:lvl5pPr marL="1028110" indent="-165006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5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722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66877"/>
            <a:ext cx="12192000" cy="72424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insert photo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291075"/>
            <a:ext cx="10757100" cy="1108425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FontTx/>
              <a:buNone/>
              <a:defRPr lang="en-US" sz="6863" b="0" i="0" kern="120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90000"/>
              </a:lnSpc>
              <a:spcBef>
                <a:spcPts val="1173"/>
              </a:spcBef>
              <a:spcAft>
                <a:spcPts val="2355"/>
              </a:spcAft>
              <a:buClrTx/>
              <a:buSzPct val="90000"/>
              <a:buFontTx/>
              <a:buNone/>
              <a:tabLst/>
            </a:pPr>
            <a:r>
              <a:rPr lang="en-US" dirty="0" smtClean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833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82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0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0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10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513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8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97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style: second line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4969616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2376546"/>
            <a:ext cx="3492285" cy="3893625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89511"/>
            <a:ext cx="11655840" cy="899665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17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7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01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1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1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5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4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66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424059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Lorem ipsum dolor sit.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code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55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787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0932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760" indent="-182880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640" indent="-18288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943" indent="-285750">
              <a:buFont typeface="Arial" panose="020B0604020202020204" pitchFamily="34" charset="0"/>
              <a:buChar char="•"/>
              <a:defRPr/>
            </a:lvl4pPr>
            <a:lvl5pPr marL="95804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41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81FE-5D1F-41B2-B646-043BF0A5ACB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F8BCA-21CF-47CE-9FCA-13F27AE5E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89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4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2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10037" y="1189176"/>
            <a:ext cx="5486400" cy="5396352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57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953AD0-7361-4755-9F16-790BE48104A3}" type="datetimeFigureOut">
              <a:rPr lang="en-US" smtClean="0">
                <a:solidFill>
                  <a:srgbClr val="505050"/>
                </a:solidFill>
              </a:rPr>
              <a:pPr/>
              <a:t>6/23/2018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3722D1-D77E-41ED-9FC0-BA6608D9DD8F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4" y="5853250"/>
            <a:ext cx="1956016" cy="7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6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smtClean="0">
                <a:solidFill>
                  <a:srgbClr val="505050"/>
                </a:solidFill>
              </a:rPr>
              <a:t>Microsoft Confidential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3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4102" r:id="rId2"/>
    <p:sldLayoutId id="2147483675" r:id="rId3"/>
    <p:sldLayoutId id="2147483680" r:id="rId4"/>
    <p:sldLayoutId id="2147483682" r:id="rId5"/>
    <p:sldLayoutId id="2147483686" r:id="rId6"/>
    <p:sldLayoutId id="2147483683" r:id="rId7"/>
    <p:sldLayoutId id="2147483684" r:id="rId8"/>
    <p:sldLayoutId id="2147484103" r:id="rId9"/>
    <p:sldLayoutId id="214748410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40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70" r:id="rId25"/>
    <p:sldLayoutId id="214748407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  <p:sldLayoutId id="2147484100" r:id="rId27"/>
    <p:sldLayoutId id="214748410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6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8" r:id="rId17"/>
    <p:sldLayoutId id="214748385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841" rtl="0" eaLnBrk="1" latinLnBrk="0" hangingPunct="1">
        <a:lnSpc>
          <a:spcPct val="90000"/>
        </a:lnSpc>
        <a:spcBef>
          <a:spcPct val="0"/>
        </a:spcBef>
        <a:buNone/>
        <a:defRPr lang="en-US" sz="470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51" marR="0" indent="-335951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61" marR="0" indent="-23640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85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53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821" marR="0" indent="-223968" algn="l" defTabSz="9138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061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6998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6902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3823" indent="-228460" algn="l" defTabSz="91384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19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4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8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01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22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440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3" algn="l" defTabSz="91384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6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260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9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6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6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532245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813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88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3200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36576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548640" marR="0" indent="-18288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hyperlink" Target="http://bit.ly/1ktON16" TargetMode="External"/><Relationship Id="rId7" Type="http://schemas.openxmlformats.org/officeDocument/2006/relationships/hyperlink" Target="https://powerbi.microsoft.com/" TargetMode="External"/><Relationship Id="rId2" Type="http://schemas.openxmlformats.org/officeDocument/2006/relationships/hyperlink" Target="http://tinyurl.com/hj5hdg6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bit.ly/1a9Q0gv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://bit.ly/1vwbTLG" TargetMode="External"/><Relationship Id="rId10" Type="http://schemas.openxmlformats.org/officeDocument/2006/relationships/image" Target="../media/image56.jpg"/><Relationship Id="rId4" Type="http://schemas.openxmlformats.org/officeDocument/2006/relationships/hyperlink" Target="http://bit.ly/1FF88KA" TargetMode="External"/><Relationship Id="rId9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33338"/>
            <a:ext cx="1301115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" y="362494"/>
            <a:ext cx="4829175" cy="480060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 bwMode="auto">
          <a:xfrm>
            <a:off x="5434149" y="2939143"/>
            <a:ext cx="940525" cy="1031966"/>
          </a:xfrm>
          <a:prstGeom prst="notch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74" y="287637"/>
            <a:ext cx="5724525" cy="5962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9" y="246910"/>
            <a:ext cx="6181725" cy="621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891" y="2586446"/>
            <a:ext cx="4296262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 will enable the custom data connector but the problem hasn</a:t>
            </a:r>
            <a:r>
              <a:rPr lang="en-GB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’t solved yet.</a:t>
            </a:r>
            <a:endParaRPr lang="da-DK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6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13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8" y="510540"/>
            <a:ext cx="1476375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4823" y="744583"/>
            <a:ext cx="488550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documents and create the folder like this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5682343" y="1371600"/>
            <a:ext cx="1214846" cy="118872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3" y="2771774"/>
            <a:ext cx="1435281" cy="1597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9498" y="4580557"/>
            <a:ext cx="850250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then take the path while in deploy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85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14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5" y="315414"/>
            <a:ext cx="5644786" cy="3943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18" y="3315764"/>
            <a:ext cx="4965310" cy="2973024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 bwMode="auto">
          <a:xfrm rot="1565150">
            <a:off x="4503096" y="3004106"/>
            <a:ext cx="2291465" cy="1136469"/>
          </a:xfrm>
          <a:prstGeom prst="strip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15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983" y="202869"/>
            <a:ext cx="116201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“</a:t>
            </a:r>
            <a:r>
              <a:rPr lang="en-GB" sz="2400" dirty="0" err="1" smtClean="0">
                <a:solidFill>
                  <a:srgbClr val="222222"/>
                </a:solidFill>
                <a:latin typeface="Open Sans"/>
              </a:rPr>
              <a:t>World_new.pq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”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Open Sans"/>
              </a:rPr>
              <a:t>Where all of the magic happens. </a:t>
            </a:r>
            <a:endParaRPr lang="en-GB" sz="2400" dirty="0" smtClean="0">
              <a:solidFill>
                <a:srgbClr val="222222"/>
              </a:solidFill>
              <a:latin typeface="Ope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All 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of your functions and logic are here, </a:t>
            </a:r>
            <a:endParaRPr lang="en-GB" sz="2400" dirty="0" smtClean="0">
              <a:solidFill>
                <a:srgbClr val="222222"/>
              </a:solidFill>
              <a:latin typeface="Ope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and 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the function(s) annotated with your Publish attribute are going to show up in your “Get Data” list</a:t>
            </a: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.</a:t>
            </a:r>
          </a:p>
          <a:p>
            <a:pPr lvl="1"/>
            <a:endParaRPr lang="en-GB" sz="2400" dirty="0">
              <a:solidFill>
                <a:srgbClr val="222222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“</a:t>
            </a:r>
            <a:r>
              <a:rPr lang="en-GB" sz="2400" dirty="0" err="1" smtClean="0">
                <a:solidFill>
                  <a:srgbClr val="222222"/>
                </a:solidFill>
                <a:latin typeface="Open Sans"/>
              </a:rPr>
              <a:t>World_new.query.pq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”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Open Sans"/>
              </a:rPr>
              <a:t>Your test file. </a:t>
            </a:r>
            <a:endParaRPr lang="en-GB" sz="2400" dirty="0" smtClean="0">
              <a:solidFill>
                <a:srgbClr val="222222"/>
              </a:solidFill>
              <a:latin typeface="Ope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When 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you debug in Visual Studio, this is going to be the entry point for testing functions from your .</a:t>
            </a:r>
            <a:r>
              <a:rPr lang="en-GB" sz="2400" dirty="0" err="1">
                <a:solidFill>
                  <a:srgbClr val="222222"/>
                </a:solidFill>
                <a:latin typeface="Open Sans"/>
              </a:rPr>
              <a:t>pq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 file</a:t>
            </a: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.</a:t>
            </a:r>
          </a:p>
          <a:p>
            <a:pPr lvl="1"/>
            <a:endParaRPr lang="en-GB" sz="2400" dirty="0">
              <a:solidFill>
                <a:srgbClr val="222222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Open Sans"/>
              </a:rPr>
              <a:t>Connector icons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Open Sans"/>
              </a:rPr>
              <a:t>A list of eight PNG files that represent the various icons for your connector. </a:t>
            </a:r>
            <a:endParaRPr lang="en-GB" sz="2400" dirty="0" smtClean="0">
              <a:solidFill>
                <a:srgbClr val="222222"/>
              </a:solidFill>
              <a:latin typeface="Ope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222222"/>
                </a:solidFill>
                <a:latin typeface="Open Sans"/>
              </a:rPr>
              <a:t>These </a:t>
            </a:r>
            <a:r>
              <a:rPr lang="en-GB" sz="2400" dirty="0">
                <a:solidFill>
                  <a:srgbClr val="222222"/>
                </a:solidFill>
                <a:latin typeface="Open Sans"/>
              </a:rPr>
              <a:t>are created automatically with the Power BI logo, and you can swap them out with your own icons if you want.</a:t>
            </a:r>
            <a:endParaRPr lang="en-GB" sz="2400" b="0" i="0" dirty="0">
              <a:solidFill>
                <a:srgbClr val="22222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0247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106104"/>
            <a:ext cx="11731744" cy="61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408116"/>
            <a:ext cx="5504225" cy="5602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26762" y="2204498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Open Sans"/>
              </a:rPr>
              <a:t>Type a quick line of M code into the “.</a:t>
            </a:r>
            <a:r>
              <a:rPr lang="en-GB" dirty="0" err="1">
                <a:solidFill>
                  <a:srgbClr val="222222"/>
                </a:solidFill>
                <a:latin typeface="Open Sans"/>
              </a:rPr>
              <a:t>query.pq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” file, and hit </a:t>
            </a:r>
            <a:r>
              <a:rPr lang="en-GB" sz="8000" dirty="0">
                <a:solidFill>
                  <a:srgbClr val="FF0000"/>
                </a:solidFill>
                <a:latin typeface="Open Sans"/>
              </a:rPr>
              <a:t>F5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 to see the results in your “M Query Output” Window.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5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5" y="493531"/>
            <a:ext cx="4981575" cy="5400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72" y="2664824"/>
            <a:ext cx="3150390" cy="746759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 bwMode="auto">
          <a:xfrm>
            <a:off x="6061166" y="2664824"/>
            <a:ext cx="1280160" cy="658586"/>
          </a:xfrm>
          <a:prstGeom prst="strip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19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89" y="502920"/>
            <a:ext cx="5591175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5926"/>
            <a:ext cx="6053789" cy="4810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063931" y="1946366"/>
            <a:ext cx="4976949" cy="1959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3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149" y="783771"/>
            <a:ext cx="8791302" cy="28100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8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8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CONNECTORS</a:t>
            </a:r>
            <a:endParaRPr lang="en-GB" sz="8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5268" y="4676503"/>
            <a:ext cx="205086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200" i="1" dirty="0">
                <a:solidFill>
                  <a:srgbClr val="00B050"/>
                </a:solidFill>
              </a:rPr>
              <a:t>b</a:t>
            </a:r>
            <a:r>
              <a:rPr lang="en-GB" sz="3200" i="1" dirty="0" smtClean="0">
                <a:solidFill>
                  <a:srgbClr val="00B050"/>
                </a:solidFill>
              </a:rPr>
              <a:t>ut why</a:t>
            </a:r>
            <a:endParaRPr lang="en-GB" sz="3200" i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20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66" y="2203165"/>
            <a:ext cx="4267200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7" y="272822"/>
            <a:ext cx="5588761" cy="4220801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 bwMode="auto">
          <a:xfrm rot="2368237">
            <a:off x="5383487" y="2152895"/>
            <a:ext cx="1998775" cy="1606731"/>
          </a:xfrm>
          <a:prstGeom prst="notched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21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87" y="520865"/>
            <a:ext cx="4381500" cy="556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971" y="520865"/>
            <a:ext cx="6048375" cy="6524625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 bwMode="auto">
          <a:xfrm rot="20342171">
            <a:off x="3514588" y="4165296"/>
            <a:ext cx="4479418" cy="1319969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1560656" y="1646173"/>
            <a:ext cx="4507841" cy="1371909"/>
            <a:chOff x="561456" y="1257386"/>
            <a:chExt cx="4507841" cy="1371909"/>
          </a:xfrm>
        </p:grpSpPr>
        <p:grpSp>
          <p:nvGrpSpPr>
            <p:cNvPr id="50" name="Group 49"/>
            <p:cNvGrpSpPr/>
            <p:nvPr/>
          </p:nvGrpSpPr>
          <p:grpSpPr>
            <a:xfrm>
              <a:off x="1533303" y="1257386"/>
              <a:ext cx="2212159" cy="839073"/>
              <a:chOff x="1485156" y="4944142"/>
              <a:chExt cx="2212159" cy="83907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485156" y="5389811"/>
                <a:ext cx="2212159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2414298" y="5130210"/>
                <a:ext cx="1283017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2738331" y="4944142"/>
                <a:ext cx="628941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61456" y="1820630"/>
              <a:ext cx="4507841" cy="808665"/>
              <a:chOff x="81879" y="5130210"/>
              <a:chExt cx="4507841" cy="65300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81879" y="5389811"/>
                <a:ext cx="4507841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708531" y="5130210"/>
                <a:ext cx="2030948" cy="393404"/>
              </a:xfrm>
              <a:prstGeom prst="roundRect">
                <a:avLst>
                  <a:gd name="adj" fmla="val 24775"/>
                </a:avLst>
              </a:prstGeom>
              <a:solidFill>
                <a:srgbClr val="F6D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2488359" y="237015"/>
            <a:ext cx="2167536" cy="808665"/>
            <a:chOff x="2422183" y="5130210"/>
            <a:chExt cx="2167536" cy="653005"/>
          </a:xfrm>
        </p:grpSpPr>
        <p:sp>
          <p:nvSpPr>
            <p:cNvPr id="45" name="Rounded Rectangle 44"/>
            <p:cNvSpPr/>
            <p:nvPr/>
          </p:nvSpPr>
          <p:spPr>
            <a:xfrm>
              <a:off x="2884966" y="5389811"/>
              <a:ext cx="1704753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714305" y="5130210"/>
              <a:ext cx="503275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22183" y="5260731"/>
              <a:ext cx="1512732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58581" y="3412303"/>
            <a:ext cx="2167536" cy="808665"/>
            <a:chOff x="2422183" y="5130210"/>
            <a:chExt cx="2167536" cy="653005"/>
          </a:xfrm>
        </p:grpSpPr>
        <p:sp>
          <p:nvSpPr>
            <p:cNvPr id="58" name="Rounded Rectangle 57"/>
            <p:cNvSpPr/>
            <p:nvPr/>
          </p:nvSpPr>
          <p:spPr>
            <a:xfrm>
              <a:off x="2884966" y="5389811"/>
              <a:ext cx="1704753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714305" y="5130210"/>
              <a:ext cx="503275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22183" y="5260731"/>
              <a:ext cx="1512732" cy="393404"/>
            </a:xfrm>
            <a:prstGeom prst="roundRect">
              <a:avLst>
                <a:gd name="adj" fmla="val 24775"/>
              </a:avLst>
            </a:prstGeom>
            <a:solidFill>
              <a:srgbClr val="F6D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Freeform 2"/>
          <p:cNvSpPr/>
          <p:nvPr/>
        </p:nvSpPr>
        <p:spPr>
          <a:xfrm>
            <a:off x="1480984" y="369667"/>
            <a:ext cx="9648226" cy="6873344"/>
          </a:xfrm>
          <a:custGeom>
            <a:avLst/>
            <a:gdLst>
              <a:gd name="connsiteX0" fmla="*/ 0 w 9998242"/>
              <a:gd name="connsiteY0" fmla="*/ 5991726 h 7122695"/>
              <a:gd name="connsiteX1" fmla="*/ 120315 w 9998242"/>
              <a:gd name="connsiteY1" fmla="*/ 5197642 h 7122695"/>
              <a:gd name="connsiteX2" fmla="*/ 577515 w 9998242"/>
              <a:gd name="connsiteY2" fmla="*/ 4199021 h 7122695"/>
              <a:gd name="connsiteX3" fmla="*/ 926431 w 9998242"/>
              <a:gd name="connsiteY3" fmla="*/ 3272589 h 7122695"/>
              <a:gd name="connsiteX4" fmla="*/ 1888958 w 9998242"/>
              <a:gd name="connsiteY4" fmla="*/ 3561347 h 7122695"/>
              <a:gd name="connsiteX5" fmla="*/ 2105526 w 9998242"/>
              <a:gd name="connsiteY5" fmla="*/ 2875547 h 7122695"/>
              <a:gd name="connsiteX6" fmla="*/ 2382252 w 9998242"/>
              <a:gd name="connsiteY6" fmla="*/ 2779295 h 7122695"/>
              <a:gd name="connsiteX7" fmla="*/ 2719136 w 9998242"/>
              <a:gd name="connsiteY7" fmla="*/ 1239252 h 7122695"/>
              <a:gd name="connsiteX8" fmla="*/ 3056021 w 9998242"/>
              <a:gd name="connsiteY8" fmla="*/ 1130968 h 7122695"/>
              <a:gd name="connsiteX9" fmla="*/ 3188368 w 9998242"/>
              <a:gd name="connsiteY9" fmla="*/ 0 h 7122695"/>
              <a:gd name="connsiteX10" fmla="*/ 4379494 w 9998242"/>
              <a:gd name="connsiteY10" fmla="*/ 348916 h 7122695"/>
              <a:gd name="connsiteX11" fmla="*/ 4535905 w 9998242"/>
              <a:gd name="connsiteY11" fmla="*/ 577516 h 7122695"/>
              <a:gd name="connsiteX12" fmla="*/ 4788568 w 9998242"/>
              <a:gd name="connsiteY12" fmla="*/ 649705 h 7122695"/>
              <a:gd name="connsiteX13" fmla="*/ 4969042 w 9998242"/>
              <a:gd name="connsiteY13" fmla="*/ 962526 h 7122695"/>
              <a:gd name="connsiteX14" fmla="*/ 5101389 w 9998242"/>
              <a:gd name="connsiteY14" fmla="*/ 986589 h 7122695"/>
              <a:gd name="connsiteX15" fmla="*/ 5293894 w 9998242"/>
              <a:gd name="connsiteY15" fmla="*/ 2129589 h 7122695"/>
              <a:gd name="connsiteX16" fmla="*/ 5666873 w 9998242"/>
              <a:gd name="connsiteY16" fmla="*/ 2249905 h 7122695"/>
              <a:gd name="connsiteX17" fmla="*/ 6954252 w 9998242"/>
              <a:gd name="connsiteY17" fmla="*/ 3128210 h 7122695"/>
              <a:gd name="connsiteX18" fmla="*/ 7303168 w 9998242"/>
              <a:gd name="connsiteY18" fmla="*/ 3080084 h 7122695"/>
              <a:gd name="connsiteX19" fmla="*/ 8061158 w 9998242"/>
              <a:gd name="connsiteY19" fmla="*/ 2947737 h 7122695"/>
              <a:gd name="connsiteX20" fmla="*/ 8698831 w 9998242"/>
              <a:gd name="connsiteY20" fmla="*/ 4511842 h 7122695"/>
              <a:gd name="connsiteX21" fmla="*/ 9156031 w 9998242"/>
              <a:gd name="connsiteY21" fmla="*/ 4572000 h 7122695"/>
              <a:gd name="connsiteX22" fmla="*/ 9396663 w 9998242"/>
              <a:gd name="connsiteY22" fmla="*/ 5269831 h 7122695"/>
              <a:gd name="connsiteX23" fmla="*/ 9974179 w 9998242"/>
              <a:gd name="connsiteY23" fmla="*/ 5378116 h 7122695"/>
              <a:gd name="connsiteX24" fmla="*/ 9998242 w 9998242"/>
              <a:gd name="connsiteY24" fmla="*/ 6918158 h 7122695"/>
              <a:gd name="connsiteX25" fmla="*/ 156410 w 9998242"/>
              <a:gd name="connsiteY25" fmla="*/ 7122695 h 7122695"/>
              <a:gd name="connsiteX26" fmla="*/ 0 w 9998242"/>
              <a:gd name="connsiteY26" fmla="*/ 5991726 h 712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998242" h="7122695">
                <a:moveTo>
                  <a:pt x="0" y="5991726"/>
                </a:moveTo>
                <a:lnTo>
                  <a:pt x="120315" y="5197642"/>
                </a:lnTo>
                <a:lnTo>
                  <a:pt x="577515" y="4199021"/>
                </a:lnTo>
                <a:lnTo>
                  <a:pt x="926431" y="3272589"/>
                </a:lnTo>
                <a:lnTo>
                  <a:pt x="1888958" y="3561347"/>
                </a:lnTo>
                <a:lnTo>
                  <a:pt x="2105526" y="2875547"/>
                </a:lnTo>
                <a:lnTo>
                  <a:pt x="2382252" y="2779295"/>
                </a:lnTo>
                <a:lnTo>
                  <a:pt x="2719136" y="1239252"/>
                </a:lnTo>
                <a:lnTo>
                  <a:pt x="3056021" y="1130968"/>
                </a:lnTo>
                <a:lnTo>
                  <a:pt x="3188368" y="0"/>
                </a:lnTo>
                <a:lnTo>
                  <a:pt x="4379494" y="348916"/>
                </a:lnTo>
                <a:lnTo>
                  <a:pt x="4535905" y="577516"/>
                </a:lnTo>
                <a:lnTo>
                  <a:pt x="4788568" y="649705"/>
                </a:lnTo>
                <a:lnTo>
                  <a:pt x="4969042" y="962526"/>
                </a:lnTo>
                <a:lnTo>
                  <a:pt x="5101389" y="986589"/>
                </a:lnTo>
                <a:lnTo>
                  <a:pt x="5293894" y="2129589"/>
                </a:lnTo>
                <a:lnTo>
                  <a:pt x="5666873" y="2249905"/>
                </a:lnTo>
                <a:lnTo>
                  <a:pt x="6954252" y="3128210"/>
                </a:lnTo>
                <a:lnTo>
                  <a:pt x="7303168" y="3080084"/>
                </a:lnTo>
                <a:lnTo>
                  <a:pt x="8061158" y="2947737"/>
                </a:lnTo>
                <a:lnTo>
                  <a:pt x="8698831" y="4511842"/>
                </a:lnTo>
                <a:lnTo>
                  <a:pt x="9156031" y="4572000"/>
                </a:lnTo>
                <a:lnTo>
                  <a:pt x="9396663" y="5269831"/>
                </a:lnTo>
                <a:lnTo>
                  <a:pt x="9974179" y="5378116"/>
                </a:lnTo>
                <a:lnTo>
                  <a:pt x="9998242" y="6918158"/>
                </a:lnTo>
                <a:lnTo>
                  <a:pt x="156410" y="7122695"/>
                </a:lnTo>
                <a:lnTo>
                  <a:pt x="0" y="599172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53086" y="5433856"/>
            <a:ext cx="6054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BACKGROUND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25714" y="4098850"/>
            <a:ext cx="4882280" cy="179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COLOR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08940" y="4696576"/>
            <a:ext cx="3856695" cy="1069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BALANCE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51906" y="4322337"/>
            <a:ext cx="2855861" cy="683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SIMPLICITY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402212" y="5454679"/>
            <a:ext cx="3819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CONTRAST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448461" y="3681497"/>
            <a:ext cx="3124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SPACING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079166" y="3686057"/>
            <a:ext cx="4118118" cy="891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ALIGNMENT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523673" y="615969"/>
            <a:ext cx="1209974" cy="504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GRIDS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410322" y="893202"/>
            <a:ext cx="1786962" cy="801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LINES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350424" y="3079843"/>
            <a:ext cx="4680752" cy="891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CONSISTENCY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803063" y="2346107"/>
            <a:ext cx="3230206" cy="1069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SHAPES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933840" y="1287285"/>
            <a:ext cx="2574327" cy="1514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AE9A0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SIZE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AE9A0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215021"/>
            <a:ext cx="12192000" cy="668689"/>
          </a:xfrm>
          <a:prstGeom prst="rect">
            <a:avLst/>
          </a:prstGeom>
          <a:solidFill>
            <a:schemeClr val="tx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491916" y="6232358"/>
            <a:ext cx="9649326" cy="818147"/>
          </a:xfrm>
          <a:custGeom>
            <a:avLst/>
            <a:gdLst>
              <a:gd name="connsiteX0" fmla="*/ 96252 w 9649326"/>
              <a:gd name="connsiteY0" fmla="*/ 782053 h 818147"/>
              <a:gd name="connsiteX1" fmla="*/ 0 w 9649326"/>
              <a:gd name="connsiteY1" fmla="*/ 0 h 818147"/>
              <a:gd name="connsiteX2" fmla="*/ 9649326 w 9649326"/>
              <a:gd name="connsiteY2" fmla="*/ 0 h 818147"/>
              <a:gd name="connsiteX3" fmla="*/ 9637295 w 9649326"/>
              <a:gd name="connsiteY3" fmla="*/ 818147 h 818147"/>
              <a:gd name="connsiteX4" fmla="*/ 96252 w 9649326"/>
              <a:gd name="connsiteY4" fmla="*/ 782053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9326" h="818147">
                <a:moveTo>
                  <a:pt x="96252" y="782053"/>
                </a:moveTo>
                <a:lnTo>
                  <a:pt x="0" y="0"/>
                </a:lnTo>
                <a:lnTo>
                  <a:pt x="9649326" y="0"/>
                </a:lnTo>
                <a:lnTo>
                  <a:pt x="9637295" y="818147"/>
                </a:lnTo>
                <a:lnTo>
                  <a:pt x="96252" y="78205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60421" y="280930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20%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6876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3815 -0.00046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324 L 0.13333 0.00046 " pathEditMode="relative" rAng="0" ptsTypes="AA">
                                      <p:cBhvr>
                                        <p:cTn id="8" dur="7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22005 0.00162 " pathEditMode="relative" rAng="0" ptsTypes="AA">
                                      <p:cBhvr>
                                        <p:cTn id="10" dur="7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1" grpId="0"/>
      <p:bldP spid="63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106905" y="-145778"/>
            <a:ext cx="10058400" cy="7014412"/>
          </a:xfrm>
          <a:custGeom>
            <a:avLst/>
            <a:gdLst>
              <a:gd name="connsiteX0" fmla="*/ 457200 w 10058400"/>
              <a:gd name="connsiteY0" fmla="*/ 72189 h 7110663"/>
              <a:gd name="connsiteX1" fmla="*/ 577516 w 10058400"/>
              <a:gd name="connsiteY1" fmla="*/ 914400 h 7110663"/>
              <a:gd name="connsiteX2" fmla="*/ 228600 w 10058400"/>
              <a:gd name="connsiteY2" fmla="*/ 1515979 h 7110663"/>
              <a:gd name="connsiteX3" fmla="*/ 156411 w 10058400"/>
              <a:gd name="connsiteY3" fmla="*/ 2442410 h 7110663"/>
              <a:gd name="connsiteX4" fmla="*/ 0 w 10058400"/>
              <a:gd name="connsiteY4" fmla="*/ 2646947 h 7110663"/>
              <a:gd name="connsiteX5" fmla="*/ 252663 w 10058400"/>
              <a:gd name="connsiteY5" fmla="*/ 4138863 h 7110663"/>
              <a:gd name="connsiteX6" fmla="*/ 613611 w 10058400"/>
              <a:gd name="connsiteY6" fmla="*/ 4271210 h 7110663"/>
              <a:gd name="connsiteX7" fmla="*/ 854242 w 10058400"/>
              <a:gd name="connsiteY7" fmla="*/ 5534526 h 7110663"/>
              <a:gd name="connsiteX8" fmla="*/ 1143000 w 10058400"/>
              <a:gd name="connsiteY8" fmla="*/ 5522495 h 7110663"/>
              <a:gd name="connsiteX9" fmla="*/ 1395663 w 10058400"/>
              <a:gd name="connsiteY9" fmla="*/ 7098631 h 7110663"/>
              <a:gd name="connsiteX10" fmla="*/ 8698832 w 10058400"/>
              <a:gd name="connsiteY10" fmla="*/ 7110663 h 7110663"/>
              <a:gd name="connsiteX11" fmla="*/ 8783053 w 10058400"/>
              <a:gd name="connsiteY11" fmla="*/ 6388768 h 7110663"/>
              <a:gd name="connsiteX12" fmla="*/ 9456821 w 10058400"/>
              <a:gd name="connsiteY12" fmla="*/ 5847347 h 7110663"/>
              <a:gd name="connsiteX13" fmla="*/ 9601200 w 10058400"/>
              <a:gd name="connsiteY13" fmla="*/ 5173579 h 7110663"/>
              <a:gd name="connsiteX14" fmla="*/ 9745579 w 10058400"/>
              <a:gd name="connsiteY14" fmla="*/ 5185610 h 7110663"/>
              <a:gd name="connsiteX15" fmla="*/ 10058400 w 10058400"/>
              <a:gd name="connsiteY15" fmla="*/ 0 h 7110663"/>
              <a:gd name="connsiteX16" fmla="*/ 457200 w 10058400"/>
              <a:gd name="connsiteY16" fmla="*/ 72189 h 711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58400" h="7110663">
                <a:moveTo>
                  <a:pt x="457200" y="72189"/>
                </a:moveTo>
                <a:lnTo>
                  <a:pt x="577516" y="914400"/>
                </a:lnTo>
                <a:lnTo>
                  <a:pt x="228600" y="1515979"/>
                </a:lnTo>
                <a:lnTo>
                  <a:pt x="156411" y="2442410"/>
                </a:lnTo>
                <a:lnTo>
                  <a:pt x="0" y="2646947"/>
                </a:lnTo>
                <a:lnTo>
                  <a:pt x="252663" y="4138863"/>
                </a:lnTo>
                <a:lnTo>
                  <a:pt x="613611" y="4271210"/>
                </a:lnTo>
                <a:lnTo>
                  <a:pt x="854242" y="5534526"/>
                </a:lnTo>
                <a:lnTo>
                  <a:pt x="1143000" y="5522495"/>
                </a:lnTo>
                <a:lnTo>
                  <a:pt x="1395663" y="7098631"/>
                </a:lnTo>
                <a:lnTo>
                  <a:pt x="8698832" y="7110663"/>
                </a:lnTo>
                <a:lnTo>
                  <a:pt x="8783053" y="6388768"/>
                </a:lnTo>
                <a:lnTo>
                  <a:pt x="9456821" y="5847347"/>
                </a:lnTo>
                <a:lnTo>
                  <a:pt x="9601200" y="5173579"/>
                </a:lnTo>
                <a:lnTo>
                  <a:pt x="9745579" y="5185610"/>
                </a:lnTo>
                <a:lnTo>
                  <a:pt x="10058400" y="0"/>
                </a:lnTo>
                <a:lnTo>
                  <a:pt x="457200" y="7218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8216" y="892550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EDIT QUERIES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9162" y="-92334"/>
            <a:ext cx="5021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MEASURES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35008" y="569384"/>
            <a:ext cx="2745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DAX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6790" y="123109"/>
            <a:ext cx="4485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RELATIONSHIPS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0998" y="799382"/>
            <a:ext cx="42773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DATA SOURCES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5620" y="1296384"/>
            <a:ext cx="35605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APPEND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0816" y="1861174"/>
            <a:ext cx="3239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UNPIVOT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0888" y="1337039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TRANSPOSE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8996" y="1992569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DRILL DOWN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0877" y="2439195"/>
            <a:ext cx="3930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FORMULAS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2313" y="1697052"/>
            <a:ext cx="222208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</a:t>
            </a:r>
            <a:endParaRPr kumimoji="0" lang="en-US" sz="199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2223" y="2627878"/>
            <a:ext cx="38494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MULTIDIMENSIONAL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TABLES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2106" y="2917877"/>
            <a:ext cx="4071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HIERARCHY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1933" y="3200399"/>
            <a:ext cx="3763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SPLIT COLUMNS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9753" y="3484426"/>
            <a:ext cx="67265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MODELING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1225" y="3749392"/>
            <a:ext cx="2667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SORT BY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30378" y="4679527"/>
            <a:ext cx="2409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FILTERS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9753" y="6008189"/>
            <a:ext cx="545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SUMMARIZATION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90394" y="5215936"/>
            <a:ext cx="2636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PIVOT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2533" y="4760084"/>
            <a:ext cx="2648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EXTRACT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33937" y="4380978"/>
            <a:ext cx="254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AGGREGATE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5476" y="6132391"/>
            <a:ext cx="161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EXPAND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41732" y="4719889"/>
            <a:ext cx="30409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MERGE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8322" y="5430902"/>
            <a:ext cx="232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REPLACE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3347" y="2266013"/>
            <a:ext cx="1870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COMBINE BINARIES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25476" y="5702833"/>
            <a:ext cx="2805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REMOVE DUPLICATES</a:t>
            </a:r>
          </a:p>
        </p:txBody>
      </p:sp>
    </p:spTree>
    <p:extLst>
      <p:ext uri="{BB962C8B-B14F-4D97-AF65-F5344CB8AC3E}">
        <p14:creationId xmlns:p14="http://schemas.microsoft.com/office/powerpoint/2010/main" val="2554697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2502569" y="-108284"/>
            <a:ext cx="7315199" cy="5233737"/>
          </a:xfrm>
          <a:custGeom>
            <a:avLst/>
            <a:gdLst>
              <a:gd name="connsiteX0" fmla="*/ 0 w 7327231"/>
              <a:gd name="connsiteY0" fmla="*/ 60158 h 4126831"/>
              <a:gd name="connsiteX1" fmla="*/ 336884 w 7327231"/>
              <a:gd name="connsiteY1" fmla="*/ 1756610 h 4126831"/>
              <a:gd name="connsiteX2" fmla="*/ 1094874 w 7327231"/>
              <a:gd name="connsiteY2" fmla="*/ 2406316 h 4126831"/>
              <a:gd name="connsiteX3" fmla="*/ 1359568 w 7327231"/>
              <a:gd name="connsiteY3" fmla="*/ 2249905 h 4126831"/>
              <a:gd name="connsiteX4" fmla="*/ 1467852 w 7327231"/>
              <a:gd name="connsiteY4" fmla="*/ 1828800 h 4126831"/>
              <a:gd name="connsiteX5" fmla="*/ 2069431 w 7327231"/>
              <a:gd name="connsiteY5" fmla="*/ 4126831 h 4126831"/>
              <a:gd name="connsiteX6" fmla="*/ 2839452 w 7327231"/>
              <a:gd name="connsiteY6" fmla="*/ 3934326 h 4126831"/>
              <a:gd name="connsiteX7" fmla="*/ 3657600 w 7327231"/>
              <a:gd name="connsiteY7" fmla="*/ 2574758 h 4126831"/>
              <a:gd name="connsiteX8" fmla="*/ 5594684 w 7327231"/>
              <a:gd name="connsiteY8" fmla="*/ 1311442 h 4126831"/>
              <a:gd name="connsiteX9" fmla="*/ 6821905 w 7327231"/>
              <a:gd name="connsiteY9" fmla="*/ 1118937 h 4126831"/>
              <a:gd name="connsiteX10" fmla="*/ 7218947 w 7327231"/>
              <a:gd name="connsiteY10" fmla="*/ 601579 h 4126831"/>
              <a:gd name="connsiteX11" fmla="*/ 7327231 w 7327231"/>
              <a:gd name="connsiteY11" fmla="*/ 0 h 4126831"/>
              <a:gd name="connsiteX12" fmla="*/ 0 w 7327231"/>
              <a:gd name="connsiteY12" fmla="*/ 60158 h 412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7231" h="4126831">
                <a:moveTo>
                  <a:pt x="0" y="60158"/>
                </a:moveTo>
                <a:lnTo>
                  <a:pt x="336884" y="1756610"/>
                </a:lnTo>
                <a:lnTo>
                  <a:pt x="1094874" y="2406316"/>
                </a:lnTo>
                <a:lnTo>
                  <a:pt x="1359568" y="2249905"/>
                </a:lnTo>
                <a:lnTo>
                  <a:pt x="1467852" y="1828800"/>
                </a:lnTo>
                <a:lnTo>
                  <a:pt x="2069431" y="4126831"/>
                </a:lnTo>
                <a:lnTo>
                  <a:pt x="2839452" y="3934326"/>
                </a:lnTo>
                <a:lnTo>
                  <a:pt x="3657600" y="2574758"/>
                </a:lnTo>
                <a:lnTo>
                  <a:pt x="5594684" y="1311442"/>
                </a:lnTo>
                <a:lnTo>
                  <a:pt x="6821905" y="1118937"/>
                </a:lnTo>
                <a:lnTo>
                  <a:pt x="7218947" y="601579"/>
                </a:lnTo>
                <a:lnTo>
                  <a:pt x="7327231" y="0"/>
                </a:lnTo>
                <a:lnTo>
                  <a:pt x="0" y="601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-1977419" y="5590294"/>
            <a:ext cx="15023975" cy="1825988"/>
          </a:xfrm>
          <a:custGeom>
            <a:avLst/>
            <a:gdLst>
              <a:gd name="connsiteX0" fmla="*/ 834420 w 15023975"/>
              <a:gd name="connsiteY0" fmla="*/ 666127 h 1825988"/>
              <a:gd name="connsiteX1" fmla="*/ 3962630 w 15023975"/>
              <a:gd name="connsiteY1" fmla="*/ 305180 h 1825988"/>
              <a:gd name="connsiteX2" fmla="*/ 8414314 w 15023975"/>
              <a:gd name="connsiteY2" fmla="*/ 774412 h 1825988"/>
              <a:gd name="connsiteX3" fmla="*/ 13696178 w 15023975"/>
              <a:gd name="connsiteY3" fmla="*/ 124706 h 1825988"/>
              <a:gd name="connsiteX4" fmla="*/ 14598546 w 15023975"/>
              <a:gd name="connsiteY4" fmla="*/ 16422 h 1825988"/>
              <a:gd name="connsiteX5" fmla="*/ 14586514 w 15023975"/>
              <a:gd name="connsiteY5" fmla="*/ 341275 h 1825988"/>
              <a:gd name="connsiteX6" fmla="*/ 13828525 w 15023975"/>
              <a:gd name="connsiteY6" fmla="*/ 1712875 h 1825988"/>
              <a:gd name="connsiteX7" fmla="*/ 1195367 w 15023975"/>
              <a:gd name="connsiteY7" fmla="*/ 1628654 h 1825988"/>
              <a:gd name="connsiteX8" fmla="*/ 834420 w 15023975"/>
              <a:gd name="connsiteY8" fmla="*/ 666127 h 182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23975" h="1825988">
                <a:moveTo>
                  <a:pt x="834420" y="666127"/>
                </a:moveTo>
                <a:cubicBezTo>
                  <a:pt x="1295630" y="445548"/>
                  <a:pt x="2699314" y="287133"/>
                  <a:pt x="3962630" y="305180"/>
                </a:cubicBezTo>
                <a:cubicBezTo>
                  <a:pt x="5225946" y="323227"/>
                  <a:pt x="6792056" y="804491"/>
                  <a:pt x="8414314" y="774412"/>
                </a:cubicBezTo>
                <a:cubicBezTo>
                  <a:pt x="10036572" y="744333"/>
                  <a:pt x="13696178" y="124706"/>
                  <a:pt x="13696178" y="124706"/>
                </a:cubicBezTo>
                <a:cubicBezTo>
                  <a:pt x="14726883" y="-1626"/>
                  <a:pt x="14450157" y="-19673"/>
                  <a:pt x="14598546" y="16422"/>
                </a:cubicBezTo>
                <a:cubicBezTo>
                  <a:pt x="14746935" y="52517"/>
                  <a:pt x="14714851" y="58533"/>
                  <a:pt x="14586514" y="341275"/>
                </a:cubicBezTo>
                <a:cubicBezTo>
                  <a:pt x="14458177" y="624017"/>
                  <a:pt x="16060383" y="1498312"/>
                  <a:pt x="13828525" y="1712875"/>
                </a:cubicBezTo>
                <a:cubicBezTo>
                  <a:pt x="11596667" y="1927438"/>
                  <a:pt x="3357041" y="1801107"/>
                  <a:pt x="1195367" y="1628654"/>
                </a:cubicBezTo>
                <a:cubicBezTo>
                  <a:pt x="-966307" y="1456201"/>
                  <a:pt x="373210" y="886706"/>
                  <a:pt x="834420" y="6661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8301" y="1715786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80%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6710" y="-58410"/>
            <a:ext cx="6527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WORKING,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8484" y="2361823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THE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6710" y="1064642"/>
            <a:ext cx="4025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CLEANING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7341" y="2100506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AND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9709" y="1807643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ENHANCING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1192" y="2664695"/>
            <a:ext cx="1969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eelawadee UI" panose="020B0502040204020203" pitchFamily="34" charset="-34"/>
                <a:ea typeface="Ebrima" panose="02000000000000000000" pitchFamily="2" charset="0"/>
                <a:cs typeface="Leelawadee UI" panose="020B0502040204020203" pitchFamily="34" charset="-34"/>
              </a:rPr>
              <a:t>DATA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eelawadee UI" panose="020B0502040204020203" pitchFamily="34" charset="-34"/>
              <a:ea typeface="Ebrima" panose="02000000000000000000" pitchFamily="2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3980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2820" y="262647"/>
            <a:ext cx="62691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Get Power BI (Free)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tinyurl.com/hj5hdg6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Jump Start         </a:t>
            </a:r>
            <a:r>
              <a:rPr lang="en-US" dirty="0" smtClean="0">
                <a:hlinkClick r:id="rId3"/>
              </a:rPr>
              <a:t>http://bit.ly/1ktON16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Getting Started </a:t>
            </a:r>
            <a:r>
              <a:rPr lang="en-US" dirty="0" smtClean="0">
                <a:hlinkClick r:id="rId4"/>
              </a:rPr>
              <a:t>http://bit.ly/1FF88KA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Team Blog          </a:t>
            </a:r>
            <a:r>
              <a:rPr lang="en-US" dirty="0" smtClean="0">
                <a:hlinkClick r:id="rId5"/>
              </a:rPr>
              <a:t>http://bit.ly/1vwbTLG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Power BI Channel 9          </a:t>
            </a:r>
            <a:r>
              <a:rPr lang="en-US" dirty="0" smtClean="0">
                <a:hlinkClick r:id="rId6"/>
              </a:rPr>
              <a:t>http://bit.ly/1a9Q0gv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Power BI                            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powerbi.microsoft.com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923" y="262647"/>
            <a:ext cx="111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odoni MT" panose="02070603080606020203" pitchFamily="18" charset="0"/>
              </a:rPr>
              <a:t>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1419225"/>
            <a:ext cx="1933575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1419225"/>
            <a:ext cx="1919288" cy="238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9" y="4057651"/>
            <a:ext cx="2400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585" y="4057651"/>
            <a:ext cx="186601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8"/>
          <a:stretch/>
        </p:blipFill>
        <p:spPr>
          <a:xfrm>
            <a:off x="1" y="1396532"/>
            <a:ext cx="12192000" cy="546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Thankyou for Coming to </a:t>
            </a:r>
            <a:r>
              <a:rPr lang="en-US" dirty="0" err="1" smtClean="0"/>
              <a:t>PowerBI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23196" y="4500603"/>
            <a:ext cx="3928070" cy="950438"/>
          </a:xfrm>
          <a:prstGeom prst="rect">
            <a:avLst/>
          </a:prstGeom>
          <a:solidFill>
            <a:srgbClr val="F2C812"/>
          </a:solidFill>
        </p:spPr>
        <p:txBody>
          <a:bodyPr wrap="square" lIns="0" rIns="0" bIns="179285">
            <a:spAutoFit/>
          </a:bodyPr>
          <a:lstStyle/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Sign up for a free Preview account </a:t>
            </a:r>
            <a:br>
              <a:rPr lang="en-US" sz="1568" dirty="0">
                <a:solidFill>
                  <a:srgbClr val="000000"/>
                </a:solidFill>
                <a:latin typeface="Segoe UI Light"/>
              </a:rPr>
            </a:br>
            <a:endParaRPr lang="en-US" sz="1568" dirty="0">
              <a:solidFill>
                <a:srgbClr val="000000"/>
              </a:solidFill>
              <a:latin typeface="Segoe UI Light"/>
            </a:endParaRPr>
          </a:p>
          <a:p>
            <a:pPr marL="448193" defTabSz="914367"/>
            <a:r>
              <a:rPr lang="en-US" sz="1568" dirty="0">
                <a:solidFill>
                  <a:srgbClr val="000000"/>
                </a:solidFill>
                <a:latin typeface="Segoe UI Light"/>
              </a:rPr>
              <a:t>Take the Power BI Tour</a:t>
            </a:r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black">
          <a:xfrm rot="5400000">
            <a:off x="2508132" y="454552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black">
          <a:xfrm rot="5400000">
            <a:off x="2508132" y="4998281"/>
            <a:ext cx="268927" cy="26892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07417-3382-4BC3-A381-0DEFAB25FBFF}"/>
              </a:ext>
            </a:extLst>
          </p:cNvPr>
          <p:cNvGrpSpPr/>
          <p:nvPr/>
        </p:nvGrpSpPr>
        <p:grpSpPr>
          <a:xfrm>
            <a:off x="2456543" y="131812"/>
            <a:ext cx="8189686" cy="1323439"/>
            <a:chOff x="2456543" y="131812"/>
            <a:chExt cx="7278915" cy="13234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AA9BD-5B28-4BB1-803B-54BB6E1B0DE1}"/>
                </a:ext>
              </a:extLst>
            </p:cNvPr>
            <p:cNvSpPr txBox="1"/>
            <p:nvPr/>
          </p:nvSpPr>
          <p:spPr>
            <a:xfrm>
              <a:off x="2456543" y="131812"/>
              <a:ext cx="72789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WHY WE NEED DATA CONNECTORS</a:t>
              </a:r>
              <a:endPara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884BCA-1978-49CC-8588-5399D7CABDE7}"/>
                </a:ext>
              </a:extLst>
            </p:cNvPr>
            <p:cNvGrpSpPr/>
            <p:nvPr/>
          </p:nvGrpSpPr>
          <p:grpSpPr>
            <a:xfrm>
              <a:off x="5378756" y="878988"/>
              <a:ext cx="1434489" cy="190500"/>
              <a:chOff x="4679586" y="878988"/>
              <a:chExt cx="1434489" cy="1905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01A590-ABA9-4BD2-BD64-376A4C227798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E53B434-A2A6-4C16-99DD-292CE4FD62C4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rgbClr val="EE95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E5BC96-17A2-4BD5-BA51-10270687E851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A06ACCC-548D-4873-BD3B-AD3CA2C095B0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1C7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BDE4C1-DAF9-476F-B807-27BE954F6C82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306258" y="2050574"/>
            <a:ext cx="3602088" cy="3578202"/>
            <a:chOff x="4253833" y="2037467"/>
            <a:chExt cx="3602088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297230" y="2851296"/>
              <a:ext cx="3558691" cy="1880712"/>
              <a:chOff x="4350238" y="3010320"/>
              <a:chExt cx="3558691" cy="188071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27471" y="3010320"/>
                <a:ext cx="27564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Securing future</a:t>
                </a:r>
                <a:endParaRPr lang="en-US" sz="25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2039DE-9574-4646-B9B7-80C5A08E5B31}"/>
                  </a:ext>
                </a:extLst>
              </p:cNvPr>
              <p:cNvSpPr txBox="1"/>
              <p:nvPr/>
            </p:nvSpPr>
            <p:spPr>
              <a:xfrm>
                <a:off x="4350238" y="3465928"/>
                <a:ext cx="35586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Securing datasets</a:t>
                </a:r>
                <a:endPara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829340" y="4244701"/>
                <a:ext cx="2552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Tx/>
                  <a:buChar char="-"/>
                </a:pPr>
                <a:r>
                  <a:rPr lang="da-DK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Help industry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da-DK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Help Humanity</a:t>
                </a:r>
                <a:endParaRPr lang="en-US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13B4F1-0711-4F3D-94C3-109C7FECF599}"/>
                </a:ext>
              </a:extLst>
            </p:cNvPr>
            <p:cNvGrpSpPr/>
            <p:nvPr/>
          </p:nvGrpSpPr>
          <p:grpSpPr>
            <a:xfrm>
              <a:off x="1829182" y="2111301"/>
              <a:ext cx="1967285" cy="1267997"/>
              <a:chOff x="1882190" y="2270325"/>
              <a:chExt cx="1967285" cy="126799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4A6141-42CC-4107-99BF-4373E4A590AF}"/>
                  </a:ext>
                </a:extLst>
              </p:cNvPr>
              <p:cNvSpPr txBox="1"/>
              <p:nvPr/>
            </p:nvSpPr>
            <p:spPr>
              <a:xfrm>
                <a:off x="1906077" y="2270325"/>
                <a:ext cx="1943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Analysis</a:t>
                </a:r>
                <a:endPara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B7DE05-4BB1-4A50-9B3B-031628755D68}"/>
                  </a:ext>
                </a:extLst>
              </p:cNvPr>
              <p:cNvSpPr txBox="1"/>
              <p:nvPr/>
            </p:nvSpPr>
            <p:spPr>
              <a:xfrm>
                <a:off x="1882190" y="2891991"/>
                <a:ext cx="1943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- Proper vision of data</a:t>
                </a:r>
                <a:endParaRPr lang="en-US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238282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506E16-4976-491D-872E-469294527B01}"/>
                </a:ext>
              </a:extLst>
            </p:cNvPr>
            <p:cNvGrpSpPr/>
            <p:nvPr/>
          </p:nvGrpSpPr>
          <p:grpSpPr>
            <a:xfrm>
              <a:off x="1829182" y="4595126"/>
              <a:ext cx="1943398" cy="1353042"/>
              <a:chOff x="1882190" y="2145524"/>
              <a:chExt cx="1943398" cy="135304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9A66B0-42FC-4535-9518-E6319730B5CC}"/>
                  </a:ext>
                </a:extLst>
              </p:cNvPr>
              <p:cNvSpPr txBox="1"/>
              <p:nvPr/>
            </p:nvSpPr>
            <p:spPr>
              <a:xfrm>
                <a:off x="1882190" y="2145524"/>
                <a:ext cx="19433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Cloud Applications</a:t>
                </a:r>
                <a:endPara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C8D843-8BF8-4452-8990-422F6F5FDBC8}"/>
                  </a:ext>
                </a:extLst>
              </p:cNvPr>
              <p:cNvSpPr txBox="1"/>
              <p:nvPr/>
            </p:nvSpPr>
            <p:spPr>
              <a:xfrm>
                <a:off x="1882190" y="2852235"/>
                <a:ext cx="1943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- Integration with data world</a:t>
                </a:r>
                <a:endParaRPr lang="en-US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69823" y="3320011"/>
            <a:ext cx="1943398" cy="1361736"/>
            <a:chOff x="69823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09BF56-06D6-4CBB-99CD-B21DA139461F}"/>
                </a:ext>
              </a:extLst>
            </p:cNvPr>
            <p:cNvGrpSpPr/>
            <p:nvPr/>
          </p:nvGrpSpPr>
          <p:grpSpPr>
            <a:xfrm>
              <a:off x="69823" y="3538756"/>
              <a:ext cx="1943398" cy="895033"/>
              <a:chOff x="1870609" y="2393467"/>
              <a:chExt cx="1943398" cy="89503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1AC8D0-5485-4139-9B1F-F55366CE68D6}"/>
                  </a:ext>
                </a:extLst>
              </p:cNvPr>
              <p:cNvSpPr txBox="1"/>
              <p:nvPr/>
            </p:nvSpPr>
            <p:spPr>
              <a:xfrm>
                <a:off x="1870609" y="2393467"/>
                <a:ext cx="19433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APIs</a:t>
                </a:r>
                <a:endPara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97D46-4CA3-4B09-9BF6-6CEEE7C7B2A2}"/>
                  </a:ext>
                </a:extLst>
              </p:cNvPr>
              <p:cNvSpPr txBox="1"/>
              <p:nvPr/>
            </p:nvSpPr>
            <p:spPr>
              <a:xfrm>
                <a:off x="2161440" y="2826835"/>
                <a:ext cx="1361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More real time data</a:t>
                </a:r>
                <a:endParaRPr lang="en-US" sz="12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188820" y="1588909"/>
            <a:ext cx="2760082" cy="734533"/>
            <a:chOff x="9188820" y="1588909"/>
            <a:chExt cx="2349552" cy="7345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8909"/>
              <a:ext cx="2254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More Perspective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Helps real time vision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781697" y="3328469"/>
            <a:ext cx="2549640" cy="734533"/>
            <a:chOff x="9781697" y="3328469"/>
            <a:chExt cx="2549640" cy="73453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28469"/>
              <a:ext cx="2549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Build applications</a:t>
              </a:r>
              <a:endParaRPr lang="en-US" sz="24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Predictive Analysis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188820" y="5060922"/>
            <a:ext cx="2648120" cy="734533"/>
            <a:chOff x="9188820" y="5060922"/>
            <a:chExt cx="2648120" cy="7345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188820" y="5060922"/>
              <a:ext cx="2648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Auto functionality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3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Get automation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595DA0A-9880-41FE-87E3-CE92DD62B349}"/>
              </a:ext>
            </a:extLst>
          </p:cNvPr>
          <p:cNvGrpSpPr/>
          <p:nvPr/>
        </p:nvGrpSpPr>
        <p:grpSpPr>
          <a:xfrm>
            <a:off x="8520429" y="3253462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B95D9A5-F343-4818-8DF5-72BB89ED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68B01E-5C6A-4FF7-9953-F6587846580A}"/>
              </a:ext>
            </a:extLst>
          </p:cNvPr>
          <p:cNvGrpSpPr/>
          <p:nvPr/>
        </p:nvGrpSpPr>
        <p:grpSpPr>
          <a:xfrm>
            <a:off x="7932233" y="1520592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193DF5-8DA6-4C56-812C-AA549915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7932233" y="4986332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2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4116E06-47DE-4B81-A206-85CBAEDD7903}"/>
              </a:ext>
            </a:extLst>
          </p:cNvPr>
          <p:cNvGrpSpPr/>
          <p:nvPr/>
        </p:nvGrpSpPr>
        <p:grpSpPr>
          <a:xfrm>
            <a:off x="2456543" y="131812"/>
            <a:ext cx="7278915" cy="937676"/>
            <a:chOff x="2456543" y="131812"/>
            <a:chExt cx="7278915" cy="9376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AA9BD-5B28-4BB1-803B-54BB6E1B0DE1}"/>
                </a:ext>
              </a:extLst>
            </p:cNvPr>
            <p:cNvSpPr txBox="1"/>
            <p:nvPr/>
          </p:nvSpPr>
          <p:spPr>
            <a:xfrm>
              <a:off x="2456543" y="131812"/>
              <a:ext cx="72789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HOW CAN IT HELP?</a:t>
              </a:r>
              <a:endPara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884BCA-1978-49CC-8588-5399D7CABDE7}"/>
                </a:ext>
              </a:extLst>
            </p:cNvPr>
            <p:cNvGrpSpPr/>
            <p:nvPr/>
          </p:nvGrpSpPr>
          <p:grpSpPr>
            <a:xfrm>
              <a:off x="5378756" y="878988"/>
              <a:ext cx="1434489" cy="190500"/>
              <a:chOff x="4679586" y="878988"/>
              <a:chExt cx="1434489" cy="1905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01A590-ABA9-4BD2-BD64-376A4C227798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E53B434-A2A6-4C16-99DD-292CE4FD62C4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rgbClr val="EE95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E5BC96-17A2-4BD5-BA51-10270687E851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A06ACCC-548D-4873-BD3B-AD3CA2C095B0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1C7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BDE4C1-DAF9-476F-B807-27BE954F6C82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C685FE-4111-475B-92F9-E8EF54EFFF3F}"/>
              </a:ext>
            </a:extLst>
          </p:cNvPr>
          <p:cNvGrpSpPr/>
          <p:nvPr/>
        </p:nvGrpSpPr>
        <p:grpSpPr>
          <a:xfrm>
            <a:off x="9551694" y="2338532"/>
            <a:ext cx="1484244" cy="1484244"/>
            <a:chOff x="9551694" y="2338532"/>
            <a:chExt cx="1484244" cy="14842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DA8DB6-AE27-4F99-9726-06286F1ECC8A}"/>
                </a:ext>
              </a:extLst>
            </p:cNvPr>
            <p:cNvSpPr/>
            <p:nvPr/>
          </p:nvSpPr>
          <p:spPr>
            <a:xfrm rot="2700000">
              <a:off x="9551694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AAEA80-CA30-4101-9CD1-6277ECA1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094" y="2658878"/>
              <a:ext cx="843552" cy="84355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851E4D-9EFD-4B5A-86C5-131DC72DB131}"/>
              </a:ext>
            </a:extLst>
          </p:cNvPr>
          <p:cNvGrpSpPr/>
          <p:nvPr/>
        </p:nvGrpSpPr>
        <p:grpSpPr>
          <a:xfrm>
            <a:off x="7452656" y="2338532"/>
            <a:ext cx="1484244" cy="1484244"/>
            <a:chOff x="7452656" y="2338532"/>
            <a:chExt cx="1484244" cy="148424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018B0A-C93F-4E1C-8AFA-C10A45AD97A0}"/>
                </a:ext>
              </a:extLst>
            </p:cNvPr>
            <p:cNvSpPr/>
            <p:nvPr/>
          </p:nvSpPr>
          <p:spPr>
            <a:xfrm rot="2700000">
              <a:off x="7452656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6A539F-4A70-49EF-81D6-C75F8CE3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420" y="2621560"/>
              <a:ext cx="918188" cy="91818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614641-85C8-4261-9172-7455F0793458}"/>
              </a:ext>
            </a:extLst>
          </p:cNvPr>
          <p:cNvGrpSpPr/>
          <p:nvPr/>
        </p:nvGrpSpPr>
        <p:grpSpPr>
          <a:xfrm>
            <a:off x="5385493" y="2338532"/>
            <a:ext cx="1484244" cy="1484244"/>
            <a:chOff x="5385493" y="2338532"/>
            <a:chExt cx="1484244" cy="148424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519D27-4F14-4E45-80D5-D5C98813D917}"/>
                </a:ext>
              </a:extLst>
            </p:cNvPr>
            <p:cNvSpPr/>
            <p:nvPr/>
          </p:nvSpPr>
          <p:spPr>
            <a:xfrm rot="2700000">
              <a:off x="5385493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8775C5A-4659-4603-8EE6-7E24AB773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448" y="2621560"/>
              <a:ext cx="918188" cy="91818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F172E8-09DB-4E0D-A15B-3160B075795B}"/>
              </a:ext>
            </a:extLst>
          </p:cNvPr>
          <p:cNvGrpSpPr/>
          <p:nvPr/>
        </p:nvGrpSpPr>
        <p:grpSpPr>
          <a:xfrm>
            <a:off x="1187416" y="2338532"/>
            <a:ext cx="1484244" cy="1484244"/>
            <a:chOff x="1187416" y="2338532"/>
            <a:chExt cx="1484244" cy="148424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3C2986-6FC2-4928-9609-DB37E6299E29}"/>
                </a:ext>
              </a:extLst>
            </p:cNvPr>
            <p:cNvSpPr/>
            <p:nvPr/>
          </p:nvSpPr>
          <p:spPr>
            <a:xfrm rot="2700000">
              <a:off x="1187416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449F607-3573-4460-BCF6-0D48A2A7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453" y="2718461"/>
              <a:ext cx="774274" cy="72438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F52382-0652-4E04-80FB-8FF1902B675C}"/>
              </a:ext>
            </a:extLst>
          </p:cNvPr>
          <p:cNvGrpSpPr/>
          <p:nvPr/>
        </p:nvGrpSpPr>
        <p:grpSpPr>
          <a:xfrm>
            <a:off x="3286454" y="2338532"/>
            <a:ext cx="1484244" cy="1484244"/>
            <a:chOff x="3286454" y="2338532"/>
            <a:chExt cx="1484244" cy="14842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F1B0B97-B3BB-452D-8F2F-EA9AB5AF7674}"/>
                </a:ext>
              </a:extLst>
            </p:cNvPr>
            <p:cNvSpPr/>
            <p:nvPr/>
          </p:nvSpPr>
          <p:spPr>
            <a:xfrm rot="2700000">
              <a:off x="3286454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23CAB68-7DAB-4E2D-B715-7CF53E9F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93" y="2885663"/>
              <a:ext cx="774272" cy="38998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3C1551-9EE9-42D9-8AA1-9DB3CA8F23DF}"/>
              </a:ext>
            </a:extLst>
          </p:cNvPr>
          <p:cNvGrpSpPr/>
          <p:nvPr/>
        </p:nvGrpSpPr>
        <p:grpSpPr>
          <a:xfrm>
            <a:off x="2025392" y="3657473"/>
            <a:ext cx="1915627" cy="1484244"/>
            <a:chOff x="2025392" y="3657473"/>
            <a:chExt cx="1915627" cy="148424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CB58540-4FF9-453F-A9F6-3C932CAF55E0}"/>
                </a:ext>
              </a:extLst>
            </p:cNvPr>
            <p:cNvSpPr/>
            <p:nvPr/>
          </p:nvSpPr>
          <p:spPr>
            <a:xfrm rot="2700000">
              <a:off x="2241988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F307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E848BF-4E5B-409D-8114-A69D03888E8D}"/>
                </a:ext>
              </a:extLst>
            </p:cNvPr>
            <p:cNvSpPr txBox="1"/>
            <p:nvPr/>
          </p:nvSpPr>
          <p:spPr>
            <a:xfrm>
              <a:off x="2025392" y="3899340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Access data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F2508F-5C9D-4593-9EA6-2154B8C51E06}"/>
                </a:ext>
              </a:extLst>
            </p:cNvPr>
            <p:cNvSpPr txBox="1"/>
            <p:nvPr/>
          </p:nvSpPr>
          <p:spPr>
            <a:xfrm>
              <a:off x="2174011" y="4291152"/>
              <a:ext cx="1615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Through applications</a:t>
              </a:r>
              <a:endParaRPr lang="en-US" sz="1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C0596D-7FAB-4A1B-AE63-D59D7FD64F5A}"/>
              </a:ext>
            </a:extLst>
          </p:cNvPr>
          <p:cNvGrpSpPr/>
          <p:nvPr/>
        </p:nvGrpSpPr>
        <p:grpSpPr>
          <a:xfrm>
            <a:off x="4107033" y="3657473"/>
            <a:ext cx="1915627" cy="1484244"/>
            <a:chOff x="4107033" y="3657473"/>
            <a:chExt cx="1915627" cy="14842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1459C0E-0DC9-428D-AB3A-8868112E3852}"/>
                </a:ext>
              </a:extLst>
            </p:cNvPr>
            <p:cNvSpPr/>
            <p:nvPr/>
          </p:nvSpPr>
          <p:spPr>
            <a:xfrm rot="2700000">
              <a:off x="4335973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3A1A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B7A73F-F964-48A2-B788-F55F7B9D040D}"/>
                </a:ext>
              </a:extLst>
            </p:cNvPr>
            <p:cNvSpPr txBox="1"/>
            <p:nvPr/>
          </p:nvSpPr>
          <p:spPr>
            <a:xfrm>
              <a:off x="4107033" y="3899340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Calculation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3A30DB-CA3E-47FC-A41B-01A64D0FE2E8}"/>
                </a:ext>
              </a:extLst>
            </p:cNvPr>
            <p:cNvSpPr txBox="1"/>
            <p:nvPr/>
          </p:nvSpPr>
          <p:spPr>
            <a:xfrm>
              <a:off x="4243800" y="4248954"/>
              <a:ext cx="1615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Deploy measures anytime anywhere</a:t>
              </a:r>
              <a:endParaRPr lang="en-US" sz="1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43D9DB-ECBD-4F96-B04B-77A755D8CF78}"/>
              </a:ext>
            </a:extLst>
          </p:cNvPr>
          <p:cNvGrpSpPr/>
          <p:nvPr/>
        </p:nvGrpSpPr>
        <p:grpSpPr>
          <a:xfrm>
            <a:off x="6193110" y="3657473"/>
            <a:ext cx="1915627" cy="1484244"/>
            <a:chOff x="6193110" y="3657473"/>
            <a:chExt cx="1915627" cy="148424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958A5D0-184B-4172-86EF-3B81412BDC75}"/>
                </a:ext>
              </a:extLst>
            </p:cNvPr>
            <p:cNvSpPr/>
            <p:nvPr/>
          </p:nvSpPr>
          <p:spPr>
            <a:xfrm rot="2700000">
              <a:off x="6403136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E952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1CC52C-FFC4-4B11-A134-A456A120261F}"/>
                </a:ext>
              </a:extLst>
            </p:cNvPr>
            <p:cNvSpPr txBox="1"/>
            <p:nvPr/>
          </p:nvSpPr>
          <p:spPr>
            <a:xfrm>
              <a:off x="6193110" y="3910291"/>
              <a:ext cx="1915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Mashupdata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3004BC-4070-449C-B168-FA173654EA82}"/>
                </a:ext>
              </a:extLst>
            </p:cNvPr>
            <p:cNvSpPr txBox="1"/>
            <p:nvPr/>
          </p:nvSpPr>
          <p:spPr>
            <a:xfrm>
              <a:off x="6327578" y="4218002"/>
              <a:ext cx="161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 Data </a:t>
              </a:r>
              <a:r>
                <a:rPr lang="en-US" sz="1400" b="1" dirty="0" err="1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minning</a:t>
              </a:r>
              <a:endParaRPr lang="en-US" sz="1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CECC14-0B8D-42EC-9AD4-1D0FB247E6A4}"/>
              </a:ext>
            </a:extLst>
          </p:cNvPr>
          <p:cNvGrpSpPr/>
          <p:nvPr/>
        </p:nvGrpSpPr>
        <p:grpSpPr>
          <a:xfrm>
            <a:off x="8283956" y="3657473"/>
            <a:ext cx="1915627" cy="1484244"/>
            <a:chOff x="8283956" y="3657473"/>
            <a:chExt cx="1915627" cy="148424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F85CC35-104C-478B-84A0-E8A131FF05F1}"/>
                </a:ext>
              </a:extLst>
            </p:cNvPr>
            <p:cNvSpPr/>
            <p:nvPr/>
          </p:nvSpPr>
          <p:spPr>
            <a:xfrm rot="2700000">
              <a:off x="8497121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37347F-3E44-4B80-8900-4191718A79F6}"/>
                </a:ext>
              </a:extLst>
            </p:cNvPr>
            <p:cNvSpPr txBox="1"/>
            <p:nvPr/>
          </p:nvSpPr>
          <p:spPr>
            <a:xfrm>
              <a:off x="8283956" y="3879513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Get data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4AB09C6-E39A-4081-82E9-5667CBEF5C45}"/>
                </a:ext>
              </a:extLst>
            </p:cNvPr>
            <p:cNvSpPr txBox="1"/>
            <p:nvPr/>
          </p:nvSpPr>
          <p:spPr>
            <a:xfrm>
              <a:off x="8429027" y="4230946"/>
              <a:ext cx="1615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Get your own data from </a:t>
              </a:r>
              <a:r>
                <a:rPr lang="en-US" sz="1400" b="1" dirty="0" err="1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webapi</a:t>
              </a:r>
              <a:endParaRPr lang="en-US" sz="1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5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6F1D32-5E75-473D-8A6B-C15296A8E419}"/>
              </a:ext>
            </a:extLst>
          </p:cNvPr>
          <p:cNvGrpSpPr/>
          <p:nvPr/>
        </p:nvGrpSpPr>
        <p:grpSpPr>
          <a:xfrm>
            <a:off x="2456543" y="131812"/>
            <a:ext cx="7278915" cy="937676"/>
            <a:chOff x="2456543" y="131812"/>
            <a:chExt cx="7278915" cy="9376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AA9BD-5B28-4BB1-803B-54BB6E1B0DE1}"/>
                </a:ext>
              </a:extLst>
            </p:cNvPr>
            <p:cNvSpPr txBox="1"/>
            <p:nvPr/>
          </p:nvSpPr>
          <p:spPr>
            <a:xfrm>
              <a:off x="2456543" y="131812"/>
              <a:ext cx="72789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WHAT WILL IT HELP</a:t>
              </a:r>
              <a:endPara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884BCA-1978-49CC-8588-5399D7CABDE7}"/>
                </a:ext>
              </a:extLst>
            </p:cNvPr>
            <p:cNvGrpSpPr/>
            <p:nvPr/>
          </p:nvGrpSpPr>
          <p:grpSpPr>
            <a:xfrm>
              <a:off x="5378756" y="878988"/>
              <a:ext cx="1434489" cy="190500"/>
              <a:chOff x="4679586" y="878988"/>
              <a:chExt cx="1434489" cy="1905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01A590-ABA9-4BD2-BD64-376A4C227798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E53B434-A2A6-4C16-99DD-292CE4FD62C4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rgbClr val="EE95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E5BC96-17A2-4BD5-BA51-10270687E851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rgbClr val="EF3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A06ACCC-548D-4873-BD3B-AD3CA2C095B0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1C7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BDE4C1-DAF9-476F-B807-27BE954F6C82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C430E-A890-47A0-AF70-8F703827D9E8}"/>
              </a:ext>
            </a:extLst>
          </p:cNvPr>
          <p:cNvCxnSpPr>
            <a:cxnSpLocks/>
          </p:cNvCxnSpPr>
          <p:nvPr/>
        </p:nvCxnSpPr>
        <p:spPr>
          <a:xfrm>
            <a:off x="1637748" y="4494696"/>
            <a:ext cx="89154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5CABCA-A2FE-44C0-B1CB-8915E80620AD}"/>
              </a:ext>
            </a:extLst>
          </p:cNvPr>
          <p:cNvCxnSpPr>
            <a:cxnSpLocks/>
          </p:cNvCxnSpPr>
          <p:nvPr/>
        </p:nvCxnSpPr>
        <p:spPr>
          <a:xfrm>
            <a:off x="1637748" y="3110396"/>
            <a:ext cx="8915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F2C622-B887-4BE0-9FEA-C960231F03AE}"/>
              </a:ext>
            </a:extLst>
          </p:cNvPr>
          <p:cNvCxnSpPr>
            <a:cxnSpLocks/>
          </p:cNvCxnSpPr>
          <p:nvPr/>
        </p:nvCxnSpPr>
        <p:spPr>
          <a:xfrm flipV="1">
            <a:off x="16377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39F9C7-11B4-4469-A651-B06ADFA5D6F3}"/>
              </a:ext>
            </a:extLst>
          </p:cNvPr>
          <p:cNvCxnSpPr>
            <a:cxnSpLocks/>
          </p:cNvCxnSpPr>
          <p:nvPr/>
        </p:nvCxnSpPr>
        <p:spPr>
          <a:xfrm flipV="1">
            <a:off x="31236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DBDD1-0DF7-4017-AF79-0B0FDC7772AD}"/>
              </a:ext>
            </a:extLst>
          </p:cNvPr>
          <p:cNvCxnSpPr>
            <a:cxnSpLocks/>
          </p:cNvCxnSpPr>
          <p:nvPr/>
        </p:nvCxnSpPr>
        <p:spPr>
          <a:xfrm flipV="1">
            <a:off x="46095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81A20-6C7A-40DA-9CBC-99B26BBDB570}"/>
              </a:ext>
            </a:extLst>
          </p:cNvPr>
          <p:cNvCxnSpPr>
            <a:cxnSpLocks/>
          </p:cNvCxnSpPr>
          <p:nvPr/>
        </p:nvCxnSpPr>
        <p:spPr>
          <a:xfrm flipV="1">
            <a:off x="60954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9AD0CD-C045-419B-A9AB-F0B2FA085F0F}"/>
              </a:ext>
            </a:extLst>
          </p:cNvPr>
          <p:cNvCxnSpPr>
            <a:cxnSpLocks/>
          </p:cNvCxnSpPr>
          <p:nvPr/>
        </p:nvCxnSpPr>
        <p:spPr>
          <a:xfrm flipV="1">
            <a:off x="75813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97378F-E498-4F63-8662-9EC0CDAE0F3C}"/>
              </a:ext>
            </a:extLst>
          </p:cNvPr>
          <p:cNvCxnSpPr>
            <a:cxnSpLocks/>
          </p:cNvCxnSpPr>
          <p:nvPr/>
        </p:nvCxnSpPr>
        <p:spPr>
          <a:xfrm flipV="1">
            <a:off x="90672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111F78-A1C0-4587-9843-58377FC6A097}"/>
              </a:ext>
            </a:extLst>
          </p:cNvPr>
          <p:cNvCxnSpPr>
            <a:cxnSpLocks/>
          </p:cNvCxnSpPr>
          <p:nvPr/>
        </p:nvCxnSpPr>
        <p:spPr>
          <a:xfrm flipV="1">
            <a:off x="10553148" y="1802296"/>
            <a:ext cx="0" cy="269240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1E1737-FEC8-4E84-AEA4-CC2DBF29AE72}"/>
              </a:ext>
            </a:extLst>
          </p:cNvPr>
          <p:cNvCxnSpPr>
            <a:cxnSpLocks/>
          </p:cNvCxnSpPr>
          <p:nvPr/>
        </p:nvCxnSpPr>
        <p:spPr>
          <a:xfrm>
            <a:off x="1637748" y="1802296"/>
            <a:ext cx="8915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8953AC-AA55-4F9F-B14E-3BF914844D62}"/>
              </a:ext>
            </a:extLst>
          </p:cNvPr>
          <p:cNvCxnSpPr>
            <a:cxnSpLocks/>
          </p:cNvCxnSpPr>
          <p:nvPr/>
        </p:nvCxnSpPr>
        <p:spPr>
          <a:xfrm>
            <a:off x="1637748" y="2462696"/>
            <a:ext cx="1485609" cy="1201646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F2AB26-8BF0-47C0-849C-589B06D2EC56}"/>
              </a:ext>
            </a:extLst>
          </p:cNvPr>
          <p:cNvCxnSpPr>
            <a:cxnSpLocks/>
          </p:cNvCxnSpPr>
          <p:nvPr/>
        </p:nvCxnSpPr>
        <p:spPr>
          <a:xfrm flipV="1">
            <a:off x="3123497" y="3102924"/>
            <a:ext cx="1485229" cy="555069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3CEDE0-68BA-423D-B4AE-48F8BA519005}"/>
              </a:ext>
            </a:extLst>
          </p:cNvPr>
          <p:cNvCxnSpPr>
            <a:cxnSpLocks/>
          </p:cNvCxnSpPr>
          <p:nvPr/>
        </p:nvCxnSpPr>
        <p:spPr>
          <a:xfrm>
            <a:off x="4609018" y="3110396"/>
            <a:ext cx="1484997" cy="270062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820569-B1A9-4909-9AB0-F425B5E9E04F}"/>
              </a:ext>
            </a:extLst>
          </p:cNvPr>
          <p:cNvCxnSpPr>
            <a:cxnSpLocks/>
          </p:cNvCxnSpPr>
          <p:nvPr/>
        </p:nvCxnSpPr>
        <p:spPr>
          <a:xfrm flipV="1">
            <a:off x="6100191" y="2462696"/>
            <a:ext cx="1476416" cy="917763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45CE89-02F7-4F51-89F5-0DD3F600D780}"/>
              </a:ext>
            </a:extLst>
          </p:cNvPr>
          <p:cNvCxnSpPr>
            <a:cxnSpLocks/>
          </p:cNvCxnSpPr>
          <p:nvPr/>
        </p:nvCxnSpPr>
        <p:spPr>
          <a:xfrm>
            <a:off x="7584883" y="2462695"/>
            <a:ext cx="1481962" cy="973044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AFC681-E3A9-40D3-9B18-CC9C413BAE1C}"/>
              </a:ext>
            </a:extLst>
          </p:cNvPr>
          <p:cNvCxnSpPr>
            <a:cxnSpLocks/>
          </p:cNvCxnSpPr>
          <p:nvPr/>
        </p:nvCxnSpPr>
        <p:spPr>
          <a:xfrm flipV="1">
            <a:off x="9070916" y="2563551"/>
            <a:ext cx="1482225" cy="872188"/>
          </a:xfrm>
          <a:prstGeom prst="line">
            <a:avLst/>
          </a:prstGeom>
          <a:ln w="381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787C2F8-3A8C-4327-B7A9-EE562E762682}"/>
              </a:ext>
            </a:extLst>
          </p:cNvPr>
          <p:cNvCxnSpPr>
            <a:cxnSpLocks/>
          </p:cNvCxnSpPr>
          <p:nvPr/>
        </p:nvCxnSpPr>
        <p:spPr>
          <a:xfrm flipV="1">
            <a:off x="1639697" y="2234472"/>
            <a:ext cx="1482721" cy="1230500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5BE676-88D6-470D-9EBD-6EBDB3DFDA43}"/>
              </a:ext>
            </a:extLst>
          </p:cNvPr>
          <p:cNvCxnSpPr>
            <a:cxnSpLocks/>
          </p:cNvCxnSpPr>
          <p:nvPr/>
        </p:nvCxnSpPr>
        <p:spPr>
          <a:xfrm flipH="1" flipV="1">
            <a:off x="3122209" y="2234096"/>
            <a:ext cx="1486517" cy="520701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7711E7-D312-4819-9D90-A74CED8E1460}"/>
              </a:ext>
            </a:extLst>
          </p:cNvPr>
          <p:cNvCxnSpPr>
            <a:cxnSpLocks/>
          </p:cNvCxnSpPr>
          <p:nvPr/>
        </p:nvCxnSpPr>
        <p:spPr>
          <a:xfrm flipH="1">
            <a:off x="4608318" y="2366887"/>
            <a:ext cx="1479001" cy="401727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9764DEA-CA56-49A4-A636-BDA088FA1A08}"/>
              </a:ext>
            </a:extLst>
          </p:cNvPr>
          <p:cNvCxnSpPr>
            <a:cxnSpLocks/>
          </p:cNvCxnSpPr>
          <p:nvPr/>
        </p:nvCxnSpPr>
        <p:spPr>
          <a:xfrm flipH="1" flipV="1">
            <a:off x="6097362" y="2366887"/>
            <a:ext cx="1479245" cy="819709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5E96CCA-6E4D-4527-B5F7-FF450677A3D2}"/>
              </a:ext>
            </a:extLst>
          </p:cNvPr>
          <p:cNvCxnSpPr>
            <a:cxnSpLocks/>
          </p:cNvCxnSpPr>
          <p:nvPr/>
        </p:nvCxnSpPr>
        <p:spPr>
          <a:xfrm flipH="1">
            <a:off x="7580817" y="2386495"/>
            <a:ext cx="1486354" cy="812801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0EC2A1-0923-4397-938D-741D874DB208}"/>
              </a:ext>
            </a:extLst>
          </p:cNvPr>
          <p:cNvCxnSpPr>
            <a:cxnSpLocks/>
          </p:cNvCxnSpPr>
          <p:nvPr/>
        </p:nvCxnSpPr>
        <p:spPr>
          <a:xfrm flipH="1" flipV="1">
            <a:off x="9067171" y="2386496"/>
            <a:ext cx="1485837" cy="1100980"/>
          </a:xfrm>
          <a:prstGeom prst="line">
            <a:avLst/>
          </a:prstGeom>
          <a:ln w="3810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7E0A217-DA29-4B3E-B83E-58F965D803DB}"/>
              </a:ext>
            </a:extLst>
          </p:cNvPr>
          <p:cNvSpPr/>
          <p:nvPr/>
        </p:nvSpPr>
        <p:spPr>
          <a:xfrm>
            <a:off x="1556594" y="2382949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78BAE5C-AAB0-4E79-B7BB-0D52069414DA}"/>
              </a:ext>
            </a:extLst>
          </p:cNvPr>
          <p:cNvSpPr/>
          <p:nvPr/>
        </p:nvSpPr>
        <p:spPr>
          <a:xfrm>
            <a:off x="3055073" y="3554618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1A87A27-BD60-48A2-8180-0952EE3CC11A}"/>
              </a:ext>
            </a:extLst>
          </p:cNvPr>
          <p:cNvSpPr/>
          <p:nvPr/>
        </p:nvSpPr>
        <p:spPr>
          <a:xfrm>
            <a:off x="4537614" y="3036254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8579FC-DD04-4F63-840E-570B31D25771}"/>
              </a:ext>
            </a:extLst>
          </p:cNvPr>
          <p:cNvSpPr/>
          <p:nvPr/>
        </p:nvSpPr>
        <p:spPr>
          <a:xfrm>
            <a:off x="6025582" y="3302110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39244FB-DD91-4DC8-8DED-CBBC3C00BC08}"/>
              </a:ext>
            </a:extLst>
          </p:cNvPr>
          <p:cNvSpPr/>
          <p:nvPr/>
        </p:nvSpPr>
        <p:spPr>
          <a:xfrm>
            <a:off x="7511858" y="2396098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CE2D17-8635-4DD7-8DBE-482E4C7BF227}"/>
              </a:ext>
            </a:extLst>
          </p:cNvPr>
          <p:cNvSpPr/>
          <p:nvPr/>
        </p:nvSpPr>
        <p:spPr>
          <a:xfrm>
            <a:off x="8997354" y="3348381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B2F434-E508-4927-AE1D-3A74079D77A9}"/>
              </a:ext>
            </a:extLst>
          </p:cNvPr>
          <p:cNvSpPr/>
          <p:nvPr/>
        </p:nvSpPr>
        <p:spPr>
          <a:xfrm>
            <a:off x="10479642" y="2490526"/>
            <a:ext cx="146050" cy="1460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079A90-110C-4072-91BB-5B962BCE33B1}"/>
              </a:ext>
            </a:extLst>
          </p:cNvPr>
          <p:cNvSpPr/>
          <p:nvPr/>
        </p:nvSpPr>
        <p:spPr>
          <a:xfrm>
            <a:off x="1556594" y="3398298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3D26088-59D6-4125-9A5E-F53E85D53E1F}"/>
              </a:ext>
            </a:extLst>
          </p:cNvPr>
          <p:cNvSpPr/>
          <p:nvPr/>
        </p:nvSpPr>
        <p:spPr>
          <a:xfrm>
            <a:off x="3050826" y="2163501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E323FBE-EA80-4E98-A5A2-5DD06D9176B8}"/>
              </a:ext>
            </a:extLst>
          </p:cNvPr>
          <p:cNvSpPr/>
          <p:nvPr/>
        </p:nvSpPr>
        <p:spPr>
          <a:xfrm>
            <a:off x="4540442" y="2665617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7EC8633-BE23-49D9-BE1F-7AE325460CBA}"/>
              </a:ext>
            </a:extLst>
          </p:cNvPr>
          <p:cNvSpPr/>
          <p:nvPr/>
        </p:nvSpPr>
        <p:spPr>
          <a:xfrm>
            <a:off x="6017015" y="2299113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805148D-C1D0-48E9-ADAF-B4BD29CDA8F5}"/>
              </a:ext>
            </a:extLst>
          </p:cNvPr>
          <p:cNvSpPr/>
          <p:nvPr/>
        </p:nvSpPr>
        <p:spPr>
          <a:xfrm>
            <a:off x="7512263" y="3098442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3D64F64-58B4-435B-8B04-F8B33E67AE9C}"/>
              </a:ext>
            </a:extLst>
          </p:cNvPr>
          <p:cNvSpPr/>
          <p:nvPr/>
        </p:nvSpPr>
        <p:spPr>
          <a:xfrm>
            <a:off x="8993887" y="2315102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6E14D52-EE01-40FE-91B8-994A170F61B0}"/>
              </a:ext>
            </a:extLst>
          </p:cNvPr>
          <p:cNvSpPr/>
          <p:nvPr/>
        </p:nvSpPr>
        <p:spPr>
          <a:xfrm>
            <a:off x="10483253" y="3414452"/>
            <a:ext cx="146050" cy="1460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8B4873-7876-4A61-B54D-9C83620C2E5C}"/>
              </a:ext>
            </a:extLst>
          </p:cNvPr>
          <p:cNvGrpSpPr/>
          <p:nvPr/>
        </p:nvGrpSpPr>
        <p:grpSpPr>
          <a:xfrm>
            <a:off x="808166" y="4572937"/>
            <a:ext cx="1659161" cy="873785"/>
            <a:chOff x="643618" y="5094741"/>
            <a:chExt cx="1659161" cy="873785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2470082-F95C-4155-820B-D929588B3F16}"/>
                </a:ext>
              </a:extLst>
            </p:cNvPr>
            <p:cNvSpPr txBox="1"/>
            <p:nvPr/>
          </p:nvSpPr>
          <p:spPr>
            <a:xfrm>
              <a:off x="797382" y="5094741"/>
              <a:ext cx="13516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REST API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11D39B-7EC2-4FB1-88F9-6211030B4A4F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Create friendly view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8214EF0-03B7-41F5-9987-BA4D322BE236}"/>
              </a:ext>
            </a:extLst>
          </p:cNvPr>
          <p:cNvGrpSpPr/>
          <p:nvPr/>
        </p:nvGrpSpPr>
        <p:grpSpPr>
          <a:xfrm>
            <a:off x="2292628" y="4598965"/>
            <a:ext cx="1659161" cy="601536"/>
            <a:chOff x="643618" y="5120769"/>
            <a:chExt cx="1659161" cy="6015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25C0FDB-38A3-4316-8496-FCCCE17FF5D8}"/>
                </a:ext>
              </a:extLst>
            </p:cNvPr>
            <p:cNvSpPr txBox="1"/>
            <p:nvPr/>
          </p:nvSpPr>
          <p:spPr>
            <a:xfrm>
              <a:off x="797380" y="5120769"/>
              <a:ext cx="135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BRANDING</a:t>
              </a:r>
              <a:endParaRPr lang="en-US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B01FBD-60E2-4B20-8670-F4C1C626928D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Provide branding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47C8A74-1A89-4847-BA7C-AA18A632D444}"/>
              </a:ext>
            </a:extLst>
          </p:cNvPr>
          <p:cNvGrpSpPr/>
          <p:nvPr/>
        </p:nvGrpSpPr>
        <p:grpSpPr>
          <a:xfrm>
            <a:off x="3762042" y="4572937"/>
            <a:ext cx="1793223" cy="627564"/>
            <a:chOff x="626923" y="5094741"/>
            <a:chExt cx="1793223" cy="62756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380BEDE-F4FD-4E12-9592-BD056ABEEDD8}"/>
                </a:ext>
              </a:extLst>
            </p:cNvPr>
            <p:cNvSpPr txBox="1"/>
            <p:nvPr/>
          </p:nvSpPr>
          <p:spPr>
            <a:xfrm>
              <a:off x="626923" y="5094741"/>
              <a:ext cx="1793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Service Offers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6F62AFE-F7B9-4672-851A-31D96FD961F1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SAAS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D7D060B-8590-4169-B811-CD14C13A92D6}"/>
              </a:ext>
            </a:extLst>
          </p:cNvPr>
          <p:cNvGrpSpPr/>
          <p:nvPr/>
        </p:nvGrpSpPr>
        <p:grpSpPr>
          <a:xfrm>
            <a:off x="5264434" y="4572937"/>
            <a:ext cx="1659161" cy="808387"/>
            <a:chOff x="643618" y="5094741"/>
            <a:chExt cx="1659161" cy="808387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CC9DE27-ABAD-4B10-8D86-8A211443CE5B}"/>
                </a:ext>
              </a:extLst>
            </p:cNvPr>
            <p:cNvSpPr txBox="1"/>
            <p:nvPr/>
          </p:nvSpPr>
          <p:spPr>
            <a:xfrm>
              <a:off x="797382" y="5094741"/>
              <a:ext cx="13516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IMPROVE USEABILITY</a:t>
              </a:r>
              <a:endParaRPr lang="en-US" sz="16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2E6AF0-A577-46B5-9085-04549AA8ECA5}"/>
                </a:ext>
              </a:extLst>
            </p:cNvPr>
            <p:cNvSpPr txBox="1"/>
            <p:nvPr/>
          </p:nvSpPr>
          <p:spPr>
            <a:xfrm>
              <a:off x="643618" y="5564574"/>
              <a:ext cx="1659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Limited view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A61FC9F-346C-4AB8-90AE-7CCF730EB871}"/>
              </a:ext>
            </a:extLst>
          </p:cNvPr>
          <p:cNvGrpSpPr/>
          <p:nvPr/>
        </p:nvGrpSpPr>
        <p:grpSpPr>
          <a:xfrm>
            <a:off x="6716741" y="4572937"/>
            <a:ext cx="1691728" cy="873785"/>
            <a:chOff x="611051" y="5094741"/>
            <a:chExt cx="1691728" cy="873785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A70E7C1-B94F-422A-9EAD-DC12C930E5D7}"/>
                </a:ext>
              </a:extLst>
            </p:cNvPr>
            <p:cNvSpPr txBox="1"/>
            <p:nvPr/>
          </p:nvSpPr>
          <p:spPr>
            <a:xfrm>
              <a:off x="611051" y="5094741"/>
              <a:ext cx="165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Authentication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A1574B0-8B2E-4C34-9479-CF9F0A8E71B6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PowerBI</a:t>
              </a:r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 content pack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2812D8-5DC3-4AE2-BA0B-174790875DB0}"/>
              </a:ext>
            </a:extLst>
          </p:cNvPr>
          <p:cNvGrpSpPr/>
          <p:nvPr/>
        </p:nvGrpSpPr>
        <p:grpSpPr>
          <a:xfrm>
            <a:off x="8218310" y="4572937"/>
            <a:ext cx="1691730" cy="750675"/>
            <a:chOff x="643618" y="5094741"/>
            <a:chExt cx="1691730" cy="75067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7C202C0-64D0-4F31-BC9B-F67123CCB563}"/>
                </a:ext>
              </a:extLst>
            </p:cNvPr>
            <p:cNvSpPr txBox="1"/>
            <p:nvPr/>
          </p:nvSpPr>
          <p:spPr>
            <a:xfrm>
              <a:off x="797382" y="5094741"/>
              <a:ext cx="1537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Direct Query</a:t>
              </a:r>
              <a:endParaRPr lang="en-US" sz="20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0F5172C-B509-4350-BCD8-43DDE852AA99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-Enable direct queries</a:t>
              </a:r>
            </a:p>
            <a:p>
              <a:pPr algn="ctr"/>
              <a:r>
                <a:rPr lang="en-US" sz="12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 ODBC driver</a:t>
              </a:r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E743EFA-1721-4223-AC59-EAAF24D95476}"/>
              </a:ext>
            </a:extLst>
          </p:cNvPr>
          <p:cNvGrpSpPr/>
          <p:nvPr/>
        </p:nvGrpSpPr>
        <p:grpSpPr>
          <a:xfrm>
            <a:off x="9719879" y="4572937"/>
            <a:ext cx="1659161" cy="627564"/>
            <a:chOff x="643618" y="5094741"/>
            <a:chExt cx="1659161" cy="62756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E58AEA7-2CA8-4278-9747-009952DABAA0}"/>
                </a:ext>
              </a:extLst>
            </p:cNvPr>
            <p:cNvSpPr txBox="1"/>
            <p:nvPr/>
          </p:nvSpPr>
          <p:spPr>
            <a:xfrm>
              <a:off x="797382" y="5094741"/>
              <a:ext cx="1505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ODBC driver</a:t>
              </a:r>
              <a:endParaRPr lang="en-US" sz="20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23F128C-82AF-4957-8893-5955124B8D87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-support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146AB71-D749-4D5B-8E6D-788771A16871}"/>
              </a:ext>
            </a:extLst>
          </p:cNvPr>
          <p:cNvGrpSpPr/>
          <p:nvPr/>
        </p:nvGrpSpPr>
        <p:grpSpPr>
          <a:xfrm>
            <a:off x="2318028" y="5684781"/>
            <a:ext cx="4183948" cy="823577"/>
            <a:chOff x="2331280" y="5711285"/>
            <a:chExt cx="3483881" cy="823577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FA68284-CBC2-4DFF-983C-B9666F893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FFCC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80" y="5853176"/>
              <a:ext cx="681686" cy="681686"/>
            </a:xfrm>
            <a:prstGeom prst="rect">
              <a:avLst/>
            </a:prstGeom>
          </p:spPr>
        </p:pic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B5AF40A-0A33-4314-B041-4A94FDB2A85E}"/>
                </a:ext>
              </a:extLst>
            </p:cNvPr>
            <p:cNvGrpSpPr/>
            <p:nvPr/>
          </p:nvGrpSpPr>
          <p:grpSpPr>
            <a:xfrm>
              <a:off x="3012965" y="5711285"/>
              <a:ext cx="2802196" cy="709142"/>
              <a:chOff x="797381" y="5094741"/>
              <a:chExt cx="2802196" cy="709142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C15ECEB-31F3-4745-8803-5820E34030CD}"/>
                  </a:ext>
                </a:extLst>
              </p:cNvPr>
              <p:cNvSpPr txBox="1"/>
              <p:nvPr/>
            </p:nvSpPr>
            <p:spPr>
              <a:xfrm>
                <a:off x="797381" y="5094741"/>
                <a:ext cx="28021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C000"/>
                    </a:solidFill>
                    <a:latin typeface="Tw Cen MT" panose="020B0602020104020603" pitchFamily="34" charset="0"/>
                  </a:rPr>
                  <a:t>Create new data sources</a:t>
                </a:r>
                <a:endParaRPr lang="en-US" sz="2400" b="1" dirty="0">
                  <a:solidFill>
                    <a:srgbClr val="FFC000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CA7A453-7D15-4170-9702-4B0D11389712}"/>
                  </a:ext>
                </a:extLst>
              </p:cNvPr>
              <p:cNvSpPr txBox="1"/>
              <p:nvPr/>
            </p:nvSpPr>
            <p:spPr>
              <a:xfrm>
                <a:off x="800425" y="5434551"/>
                <a:ext cx="212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6A6A6"/>
                    </a:solidFill>
                    <a:latin typeface="Tw Cen MT" panose="020B0602020104020603" pitchFamily="34" charset="0"/>
                  </a:rPr>
                  <a:t>- Helps it amazingly!</a:t>
                </a:r>
                <a:endParaRPr lang="en-US" b="1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36CCE94-B039-46DE-B91D-1AFA51B12990}"/>
              </a:ext>
            </a:extLst>
          </p:cNvPr>
          <p:cNvGrpSpPr/>
          <p:nvPr/>
        </p:nvGrpSpPr>
        <p:grpSpPr>
          <a:xfrm>
            <a:off x="6763881" y="5684781"/>
            <a:ext cx="4430987" cy="836075"/>
            <a:chOff x="6777133" y="5711285"/>
            <a:chExt cx="4430987" cy="836075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9C60603-0251-42F7-9B59-D7115FC6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133" y="5853176"/>
              <a:ext cx="694184" cy="69418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32E273-FF9E-4413-9D7C-5EC1AB305F6D}"/>
                </a:ext>
              </a:extLst>
            </p:cNvPr>
            <p:cNvGrpSpPr/>
            <p:nvPr/>
          </p:nvGrpSpPr>
          <p:grpSpPr>
            <a:xfrm>
              <a:off x="7513361" y="5711285"/>
              <a:ext cx="3694759" cy="709142"/>
              <a:chOff x="797381" y="5094741"/>
              <a:chExt cx="3694759" cy="709142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97BDCE7-9BC6-4AAA-8386-B20F5383212D}"/>
                  </a:ext>
                </a:extLst>
              </p:cNvPr>
              <p:cNvSpPr txBox="1"/>
              <p:nvPr/>
            </p:nvSpPr>
            <p:spPr>
              <a:xfrm>
                <a:off x="797381" y="5094741"/>
                <a:ext cx="36947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3A1A4"/>
                    </a:solidFill>
                    <a:latin typeface="Tw Cen MT" panose="020B0602020104020603" pitchFamily="34" charset="0"/>
                  </a:rPr>
                  <a:t>Extend an existing source</a:t>
                </a:r>
                <a:endPara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48042A2-C2DA-41D3-939A-1AF61489FB85}"/>
                  </a:ext>
                </a:extLst>
              </p:cNvPr>
              <p:cNvSpPr txBox="1"/>
              <p:nvPr/>
            </p:nvSpPr>
            <p:spPr>
              <a:xfrm>
                <a:off x="800425" y="5434551"/>
                <a:ext cx="2122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6A6A6"/>
                    </a:solidFill>
                    <a:latin typeface="Tw Cen MT" panose="020B0602020104020603" pitchFamily="34" charset="0"/>
                  </a:rPr>
                  <a:t>- Awesome</a:t>
                </a:r>
                <a:endParaRPr lang="en-US" b="1" dirty="0">
                  <a:solidFill>
                    <a:srgbClr val="A6A6A6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849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25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5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500"/>
                            </p:stCondLst>
                            <p:childTnLst>
                              <p:par>
                                <p:cTn id="1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6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571" y="404949"/>
            <a:ext cx="1159619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So, what are the components we need to work with dataconnectors in PowerBI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514" y="1227909"/>
            <a:ext cx="108446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M function through advanced editor.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074" y="2461498"/>
            <a:ext cx="108446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Visual Studio 2017.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514" y="3136127"/>
            <a:ext cx="108446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PowerQuery SDK.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514" y="3811603"/>
            <a:ext cx="108446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VS Auto Deploy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9" y="3744300"/>
            <a:ext cx="5921132" cy="294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074" y="1770538"/>
            <a:ext cx="108446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Enable custom data connectors and also create a folder.</a:t>
            </a:r>
            <a:endParaRPr lang="en-GB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98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7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7862" y="341700"/>
            <a:ext cx="11604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https://visualstudio.microsoft.com/downloads/?utm_medium=microsoft&amp;utm_source=docs.microsoft.com&amp;utm_campaign=button+cta&amp;utm_content=download+vs2017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96" y="1411137"/>
            <a:ext cx="9917430" cy="47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8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7862" y="245069"/>
            <a:ext cx="9714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https://marketplace.visualstudio.com/items?itemName=Dakahn.PowerQuerySDK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2" y="614401"/>
            <a:ext cx="9354900" cy="30470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428" y="3846131"/>
            <a:ext cx="10005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https://marketplace.visualstudio.com/items?itemName=lennyomg.AutoDeploy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" y="4215463"/>
            <a:ext cx="7797059" cy="25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 lang="en-IN" smtClean="0">
                <a:solidFill>
                  <a:srgbClr val="505050"/>
                </a:solidFill>
              </a:rPr>
              <a:pPr/>
              <a:t>9</a:t>
            </a:fld>
            <a:endParaRPr lang="en-IN">
              <a:solidFill>
                <a:srgbClr val="50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03" y="6242898"/>
            <a:ext cx="1314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10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5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2.xml><?xml version="1.0" encoding="utf-8"?>
<a:theme xmlns:a="http://schemas.openxmlformats.org/drawingml/2006/main" name="3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07B3E290-5A9F-466B-B48F-03423F871227}" vid="{2FDE698B-BE5B-4706-AA82-1865D512E0D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2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Power BI Overview _BRK2568" id="{E49EA6DA-94D8-45DC-A9F2-0C4322309D29}" vid="{B53B337B-29AC-4FFD-92F8-9CB5DFE2CCB6}"/>
    </a:ext>
  </a:extLst>
</a:theme>
</file>

<file path=ppt/theme/theme4.xml><?xml version="1.0" encoding="utf-8"?>
<a:theme xmlns:a="http://schemas.openxmlformats.org/drawingml/2006/main" name="3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5.xml><?xml version="1.0" encoding="utf-8"?>
<a:theme xmlns:a="http://schemas.openxmlformats.org/drawingml/2006/main" name="2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3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8.xml><?xml version="1.0" encoding="utf-8"?>
<a:theme xmlns:a="http://schemas.openxmlformats.org/drawingml/2006/main" name="4_Power BI Template">
  <a:themeElements>
    <a:clrScheme name="New Power BI L300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FF8C00"/>
      </a:accent2>
      <a:accent3>
        <a:srgbClr val="FF8C00"/>
      </a:accent3>
      <a:accent4>
        <a:srgbClr val="107C10"/>
      </a:accent4>
      <a:accent5>
        <a:srgbClr val="107C10"/>
      </a:accent5>
      <a:accent6>
        <a:srgbClr val="00B0F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9.xml><?xml version="1.0" encoding="utf-8"?>
<a:theme xmlns:a="http://schemas.openxmlformats.org/drawingml/2006/main" name="4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0E4CB7077FEE4FF7AE86D4A500EEC7800300C6CD36C6B4DAA64EAACFCCF5D9298AA000B09CC05C6355444CB49B4B62F83D23B8" ma:contentTypeVersion="43" ma:contentTypeDescription="" ma:contentTypeScope="" ma:versionID="529c3d1a1ff7547e8cab9af9dc74631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ad820760-4664-4be3-bee2-f8b9a6708b4c" xmlns:ns4="http://schemas.microsoft.com/sharepoint/v4" targetNamespace="http://schemas.microsoft.com/office/2006/metadata/properties" ma:root="true" ma:fieldsID="d263f6792e3b868d0f42c9b986651ab9" ns1:_="" ns2:_="" ns3:_="" ns4:_="">
    <xsd:import namespace="http://schemas.microsoft.com/sharepoint/v3"/>
    <xsd:import namespace="230e9df3-be65-4c73-a93b-d1236ebd677e"/>
    <xsd:import namespace="ad820760-4664-4be3-bee2-f8b9a6708b4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3:PublishDate" minOccurs="0"/>
                <xsd:element ref="ns1:PublishingExpirationDate" minOccurs="0"/>
                <xsd:element ref="ns1:AverageRating" minOccurs="0"/>
                <xsd:element ref="ns2:Thumbnail1" minOccurs="0"/>
                <xsd:element ref="ns1:PublishingPageContent" minOccurs="0"/>
                <xsd:element ref="ns1:RatingCount" minOccurs="0"/>
                <xsd:element ref="ns2:Owner" minOccurs="0"/>
                <xsd:element ref="ns2:LCA_x0020_Approved" minOccurs="0"/>
                <xsd:element ref="ns2:Expire_x0020_Review" minOccurs="0"/>
                <xsd:element ref="ns3:DocumentSetKcId" minOccurs="0"/>
                <xsd:element ref="ns3:CoOwner" minOccurs="0"/>
                <xsd:element ref="ns3:MediaTitle" minOccurs="0"/>
                <xsd:element ref="ns2:hd9637eefc984b85b6097c6374e15725" minOccurs="0"/>
                <xsd:element ref="ns2:l3c3ea61849e4288a8acc49bb5388e8c" minOccurs="0"/>
                <xsd:element ref="ns1:RoutingRuleDescription" minOccurs="0"/>
                <xsd:element ref="ns2:i0d941ee1e744ffea7aeee9924c91cbb" minOccurs="0"/>
                <xsd:element ref="ns2:TaxCatchAllLabel" minOccurs="0"/>
                <xsd:element ref="ns2:k21a64daf20d4502b2796a1c6b8ce6c8" minOccurs="0"/>
                <xsd:element ref="ns2:TaxCatchAll" minOccurs="0"/>
                <xsd:element ref="ns2:ef109fd36bcf4bcd9dd945731030600b" minOccurs="0"/>
                <xsd:element ref="ns2:mb88723863e1404388ba3733387d48df" minOccurs="0"/>
                <xsd:element ref="ns2:kf34bcdc8fc34e479d3f94c6210e8e27" minOccurs="0"/>
                <xsd:element ref="ns2:_dlc_DocIdUrl" minOccurs="0"/>
                <xsd:element ref="ns2:ec5b2ad5c27b45fb8a00a1f27c7ce1ae" minOccurs="0"/>
                <xsd:element ref="ns2:_dlc_DocIdPersistId" minOccurs="0"/>
                <xsd:element ref="ns2:b60f8d2dbb984f349d80d8196897f4d3" minOccurs="0"/>
                <xsd:element ref="ns2:ConfidentialityTaxHTField0" minOccurs="0"/>
                <xsd:element ref="ns3:ApplyWorkflowRules" minOccurs="0"/>
                <xsd:element ref="ns2:k20e0dfa74bf4e44818db03027b0ccd8" minOccurs="0"/>
                <xsd:element ref="ns2:eb54ac91059940029a3cc8a4ff5af673" minOccurs="0"/>
                <xsd:element ref="ns2:i1b478372f814787abd313030b81fcb2" minOccurs="0"/>
                <xsd:element ref="ns4:IconOverlay" minOccurs="0"/>
                <xsd:element ref="ns2:TaxKeywordTaxHTField" minOccurs="0"/>
                <xsd:element ref="ns2:od9986d31974458fb3007746ec0bce5f" minOccurs="0"/>
                <xsd:element ref="ns2:m6c7b4717b6346e6a075a59dd47eac69" minOccurs="0"/>
                <xsd:element ref="ns2:_dlc_DocId" minOccurs="0"/>
                <xsd:element ref="ns3:b1337ea954344dcfb0425a10eee4daa8" minOccurs="0"/>
                <xsd:element ref="ns2:bf80e81150e248c48aa8cffdf0021a1f" minOccurs="0"/>
                <xsd:element ref="ns2:m6d26e40ac264097a006193f92232e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ExpirationDate" ma:index="4" nillable="true" ma:displayName="Scheduling End Date" ma:internalName="PublishingExpirationDate">
      <xsd:simpleType>
        <xsd:restriction base="dms:Unknown"/>
      </xsd:simpleType>
    </xsd:element>
    <xsd:element name="AverageRating" ma:index="5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PublishingPageContent" ma:index="13" nillable="true" ma:displayName="Page Content" ma:internalName="PublishingPageContent">
      <xsd:simpleType>
        <xsd:restriction base="dms:Unknown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36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Description" ma:description="Alternate description for documents that can be used for display." ma:internalName="DocumentDescription">
      <xsd:simpleType>
        <xsd:restriction base="dms:Note"/>
      </xsd:simpleType>
    </xsd:element>
    <xsd:element name="Thumbnail1" ma:index="12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wner" ma:index="17" nillable="true" ma:displayName="Owner" ma:description="Must be an FTE" ma:indexed="true" ma:list="UserInfo" ma:SharePointGroup="0" ma:internalName="Owner" ma:readOnly="fals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A_x0020_Approved" ma:index="23" nillable="true" ma:displayName="LCA Approved" ma:description="This field is for the name of the person from LCA that reviewed and approved the content." ma:list="UserInfo" ma:SharePointGroup="0" ma:internalName="LCA_x0020_Approved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28" nillable="true" ma:displayName="Expiration" ma:format="DateOnly" ma:indexed="true" ma:internalName="Expire_x0020_Review" ma:readOnly="false">
      <xsd:simpleType>
        <xsd:restriction base="dms:DateTime"/>
      </xsd:simpleType>
    </xsd:element>
    <xsd:element name="hd9637eefc984b85b6097c6374e15725" ma:index="3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35" nillable="true" ma:taxonomy="true" ma:internalName="l3c3ea61849e4288a8acc49bb5388e8c" ma:taxonomyFieldName="Groups" ma:displayName="SMSG Groups" ma:readOnly="false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37" nillable="true" ma:taxonomy="true" ma:internalName="i0d941ee1e744ffea7aeee9924c91cbb" ma:taxonomyFieldName="BusinessArchitecture" ma:displayName="SMSG Business Architecture" ma:readOnly="fals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axCatchAllLabel" ma:index="38" nillable="true" ma:displayName="Taxonomy Catch All Column1" ma:hidden="true" ma:list="{341bdb36-d19b-4bce-9fa6-6145346cf024}" ma:internalName="TaxCatchAllLabel" ma:readOnly="true" ma:showField="CatchAllDataLabel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1a64daf20d4502b2796a1c6b8ce6c8" ma:index="40" nillable="true" ma:taxonomy="true" ma:internalName="k21a64daf20d4502b2796a1c6b8ce6c8" ma:taxonomyFieldName="Industries" ma:displayName="SMSG Industries" ma:readOnly="false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TaxCatchAll" ma:index="41" nillable="true" ma:displayName="Taxonomy Catch All Column" ma:hidden="true" ma:list="{341bdb36-d19b-4bce-9fa6-6145346cf024}" ma:internalName="TaxCatchAll" ma:showField="CatchAllData" ma:web="ad820760-4664-4be3-bee2-f8b9a6708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f109fd36bcf4bcd9dd945731030600b" ma:index="42" nillable="true" ma:taxonomy="true" ma:internalName="ef109fd36bcf4bcd9dd945731030600b" ma:taxonomyFieldName="Region" ma:displayName="SMSG Region" ma:readOnly="false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3" nillable="true" ma:taxonomy="true" ma:internalName="mb88723863e1404388ba3733387d48df" ma:taxonomyFieldName="Audiences" ma:displayName="SMSG Customer Audiences" ma:readOnly="false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44" nillable="true" ma:taxonomy="true" ma:internalName="kf34bcdc8fc34e479d3f94c6210e8e27" ma:taxonomyFieldName="Competitors" ma:displayName="SMSG Competition" ma:readOnly="false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_dlc_DocIdUrl" ma:index="4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5b2ad5c27b45fb8a00a1f27c7ce1ae" ma:index="46" nillable="true" ma:taxonomy="true" ma:internalName="ec5b2ad5c27b45fb8a00a1f27c7ce1ae" ma:taxonomyFieldName="Partners" ma:displayName="SMSG Partners" ma:readOnly="false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_dlc_DocIdPersistId" ma:index="4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60f8d2dbb984f349d80d8196897f4d3" ma:index="48" nillable="true" ma:taxonomy="true" ma:internalName="b60f8d2dbb984f349d80d8196897f4d3" ma:taxonomyFieldName="Roles" ma:displayName="SMSG Roles" ma:readOnly="false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49" nillable="true" ma:taxonomy="true" ma:internalName="ConfidentialityTaxHTField0" ma:taxonomyFieldName="Confidentiality" ma:displayName="Confidentiality" ma:indexed="true" ma:readOnly="false" ma:default="1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51" nillable="true" ma:taxonomy="true" ma:internalName="k20e0dfa74bf4e44818db03027b0ccd8" ma:taxonomyFieldName="Segments" ma:displayName="SMSG Customer Segments" ma:readOnly="false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53" nillable="true" ma:taxonomy="true" ma:internalName="eb54ac91059940029a3cc8a4ff5af673" ma:taxonomyFieldName="SMSGDomain" ma:displayName="SMSG Domain" ma:readOnly="false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54" nillable="true" ma:taxonomy="true" ma:internalName="i1b478372f814787abd313030b81fcb2" ma:taxonomyFieldName="ActivitiesAndPrograms" ma:displayName="SMSG Activities &amp; Programs" ma:readOnly="false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TaxKeywordTaxHTField" ma:index="58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od9986d31974458fb3007746ec0bce5f" ma:index="59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60" nillable="true" ma:taxonomy="true" ma:internalName="m6c7b4717b6346e6a075a59dd47eac69" ma:taxonomyFieldName="Topics" ma:displayName="SMSG Topics" ma:readOnly="false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_dlc_DocId" ma:index="61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5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66" nillable="true" ma:taxonomy="true" ma:internalName="m6d26e40ac264097a006193f92232ece" ma:taxonomyFieldName="TechnicalLevel" ma:displayName="Technical Level" ma:readOnly="false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20760-4664-4be3-bee2-f8b9a6708b4c" elementFormDefault="qualified">
    <xsd:import namespace="http://schemas.microsoft.com/office/2006/documentManagement/types"/>
    <xsd:import namespace="http://schemas.microsoft.com/office/infopath/2007/PartnerControls"/>
    <xsd:element name="PublishDate" ma:index="3" nillable="true" ma:displayName="PublishDate" ma:description="Used in Blog Posts and documents." ma:format="DateOnly" ma:indexed="true" ma:internalName="PublishDate">
      <xsd:simpleType>
        <xsd:restriction base="dms:DateTime"/>
      </xsd:simpleType>
    </xsd:element>
    <xsd:element name="DocumentSetKcId" ma:index="31" nillable="true" ma:displayName="DocumentSetKcId" ma:description="Custom Column used to capture Document ID to share with DocumentSet Contents" ma:indexed="true" ma:internalName="DocumentSetKcId" ma:readOnly="false">
      <xsd:simpleType>
        <xsd:restriction base="dms:Text">
          <xsd:maxLength value="255"/>
        </xsd:restriction>
      </xsd:simpleType>
    </xsd:element>
    <xsd:element name="CoOwner" ma:index="32" nillable="true" ma:displayName="Co-Owner" ma:description="Co-Owner" ma:list="UserInfo" ma:SharePointGroup="0" ma:internalName="CoOwner" ma:readOnly="fals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Title" ma:index="33" nillable="true" ma:displayName="BlogPostID" ma:description="Blog Post ID to link documents on the blog post." ma:internalName="MediaTitle" ma:readOnly="false">
      <xsd:simpleType>
        <xsd:restriction base="dms:Text">
          <xsd:maxLength value="255"/>
        </xsd:restriction>
      </xsd:simpleType>
    </xsd:element>
    <xsd:element name="ApplyWorkflowRules" ma:index="50" nillable="true" ma:displayName="ApplyWorkflowRules" ma:default="Yes" ma:description="This columns is used to help to apply the workflow rules on Document Sets / Documents. by Default the Value is Yes" ma:format="Dropdown" ma:hidden="true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  <xsd:element name="b1337ea954344dcfb0425a10eee4daa8" ma:index="63" nillable="true" ma:taxonomy="true" ma:internalName="b1337ea954344dcfb0425a10eee4daa8" ma:taxonomyFieldName="EnterpriseDomainTags" ma:displayName="EnterpriseDomainTags" ma:default="" ma:fieldId="{b1337ea9-5434-4dcf-b042-5a10eee4daa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5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This is a level 200 deck that outlines the Power BI capabilities. It is a more detailed deck that accompanies the level 100 Power BI launch deck. It is intended to complement the Power BI IT Pro Level 200 Deck.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Owner xmlns="230e9df3-be65-4c73-a93b-d1236ebd677e">
      <UserInfo>
        <DisplayName>Sanjay Soni</DisplayName>
        <AccountId>20060</AccountId>
        <AccountType/>
      </UserInfo>
    </Owner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>2016-08-08T07:00:00+00:00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Marketing</TermName>
          <TermId xmlns="http://schemas.microsoft.com/office/infopath/2007/PartnerControls">bb7921b3-c1d8-4da4-b894-8b6075d9546d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ApplyWorkflowRules xmlns="ad820760-4664-4be3-bee2-f8b9a6708b4c">No</ApplyWorkflowRules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SQL Server Domain</TermName>
          <TermId xmlns="http://schemas.microsoft.com/office/infopath/2007/PartnerControls">0c0f1824-39dc-4b26-8c74-eff4364b812b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</Terms>
    </eb54ac91059940029a3cc8a4ff5af673>
    <PublishingPageContent xmlns="http://schemas.microsoft.com/sharepoint/v3" xsi:nil="true"/>
    <MediaTitle xmlns="ad820760-4664-4be3-bee2-f8b9a6708b4c" xsi:nil="true"/>
    <IconOverlay xmlns="http://schemas.microsoft.com/sharepoint/v4" xsi:nil="true"/>
    <ef109fd36bcf4bcd9dd945731030600b xmlns="230e9df3-be65-4c73-a93b-d1236ebd677e">
      <Terms xmlns="http://schemas.microsoft.com/office/infopath/2007/PartnerControls"/>
    </ef109fd36bcf4bcd9dd945731030600b>
    <PublishDate xmlns="ad820760-4664-4be3-bee2-f8b9a6708b4c" xsi:nil="true"/>
    <LCA_x0020_Approved xmlns="230e9df3-be65-4c73-a93b-d1236ebd677e">
      <UserInfo>
        <DisplayName/>
        <AccountId xsi:nil="true"/>
        <AccountType/>
      </UserInfo>
    </LCA_x0020_Approved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</TermName>
          <TermId xmlns="http://schemas.microsoft.com/office/infopath/2007/PartnerControls">261ba873-f3ab-420e-96d6-e3004596a551</TermId>
        </TermInfo>
        <TermInfo xmlns="http://schemas.microsoft.com/office/infopath/2007/PartnerControls">
          <TermName xmlns="http://schemas.microsoft.com/office/infopath/2007/PartnerControls">Microsoft SQL Server Business Intelligence</TermName>
          <TermId xmlns="http://schemas.microsoft.com/office/infopath/2007/PartnerControls">9ffb7045-1f1b-41c0-987f-ffdc7c6f53c0</TermId>
        </TermInfo>
      </Terms>
    </bf80e81150e248c48aa8cffdf0021a1f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http://infopedia/kc02/media/Thumbnails/SQL Server Domain/KC02-23-74586/Power BI Capability Deck L200.png</Url>
      <Description>/kc02/media/Thumbnails/SQL Server Domain/KC02-23-74586/Power BI Capability Deck L200.png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business intelligence</TermName>
          <TermId xmlns="http://schemas.microsoft.com/office/infopath/2007/PartnerControls">e1f9659f-bde9-4479-81f9-2bc6e8ec0057</TermId>
        </TermInfo>
      </Terms>
    </i0d941ee1e744ffea7aeee9924c91cbb>
    <PublishingExpirationDate xmlns="http://schemas.microsoft.com/sharepoint/v3" xsi:nil="true"/>
    <RoutingRuleDescription xmlns="http://schemas.microsoft.com/sharepoint/v3" xsi:nil="true"/>
    <DocumentSetKcId xmlns="ad820760-4664-4be3-bee2-f8b9a6708b4c">74586</DocumentSetKcId>
    <CoOwner xmlns="ad820760-4664-4be3-bee2-f8b9a6708b4c">
      <UserInfo>
        <DisplayName>i:0#.w|redmond\meeryan</DisplayName>
        <AccountId>6624</AccountId>
        <AccountType/>
      </UserInfo>
      <UserInfo>
        <DisplayName>i:0#.w|redmond\v-anmarv</DisplayName>
        <AccountId>62976</AccountId>
        <AccountType/>
      </UserInfo>
      <UserInfo>
        <DisplayName>i:0#.w|redmond\chrisper</DisplayName>
        <AccountId>49210</AccountId>
        <AccountType/>
      </UserInfo>
    </CoOwner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TaxCatchAll xmlns="230e9df3-be65-4c73-a93b-d1236ebd677e">
      <Value>31</Value>
      <Value>13</Value>
      <Value>216</Value>
      <Value>311</Value>
      <Value>262</Value>
      <Value>762</Value>
      <Value>566</Value>
      <Value>156</Value>
      <Value>2324</Value>
    </TaxCatchAll>
    <mb88723863e1404388ba3733387d48df xmlns="230e9df3-be65-4c73-a93b-d1236ebd677e">
      <Terms xmlns="http://schemas.microsoft.com/office/infopath/2007/PartnerControls"/>
    </mb88723863e1404388ba3733387d48df>
    <b1337ea954344dcfb0425a10eee4daa8 xmlns="ad820760-4664-4be3-bee2-f8b9a6708b4c">
      <Terms xmlns="http://schemas.microsoft.com/office/infopath/2007/PartnerControls"/>
    </b1337ea954344dcfb0425a10eee4daa8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KC02-23-74598</_dlc_DocId>
    <_dlc_DocIdUrl xmlns="230e9df3-be65-4c73-a93b-d1236ebd677e">
      <Url>http://infopedia/kc02/docstore/_layouts/DocIdRedir.aspx?ID=KC02-23-74598</Url>
      <Description>KC02-23-74598</Description>
    </_dlc_DocIdUrl>
    <AverageRating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DocumentSet ItemUpdated</Name>
    <Synchronization>Synchronous</Synchronization>
    <Type>10002</Type>
    <SequenceNumber>100</SequenceNumber>
    <Url/>
    <Assembly>Microsoft.Office.DocumentManagement, Version=15.0.0.0, Culture=neutral, PublicKeyToken=71e9bce111e9429c</Assembly>
    <Class>Microsoft.Office.DocumentManagement.DocumentSets.DocumentSetEventReceiver</Class>
    <Data/>
    <Filter/>
  </Receiver>
  <Receiver>
    <Name>DocumentSet ItemAdded</Name>
    <Synchronization>Synchronous</Synchronization>
    <Type>10001</Type>
    <SequenceNumber>100</SequenceNumber>
    <Url/>
    <Assembly>Microsoft.Office.DocumentManagement, Version=15.0.0.0, Culture=neutral, PublicKeyToken=71e9bce111e9429c</Assembly>
    <Class>Microsoft.Office.DocumentManagement.DocumentSets.DocumentSetItemsEventReceiver</Class>
    <Data/>
    <Filter/>
  </Receiver>
</spe:Receivers>
</file>

<file path=customXml/itemProps1.xml><?xml version="1.0" encoding="utf-8"?>
<ds:datastoreItem xmlns:ds="http://schemas.openxmlformats.org/officeDocument/2006/customXml" ds:itemID="{124D2FD4-8DE7-448F-A1FC-782C2ABE009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1875FBF-3EA2-42EF-9D78-0DE73C62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ad820760-4664-4be3-bee2-f8b9a6708b4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809753-BD6D-417D-881F-81452428E4F9}">
  <ds:schemaRefs>
    <ds:schemaRef ds:uri="http://purl.org/dc/dcmitype/"/>
    <ds:schemaRef ds:uri="http://schemas.microsoft.com/sharepoint/v4"/>
    <ds:schemaRef ds:uri="http://purl.org/dc/elements/1.1/"/>
    <ds:schemaRef ds:uri="230e9df3-be65-4c73-a93b-d1236ebd677e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d820760-4664-4be3-bee2-f8b9a6708b4c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809EFA-06F1-4B23-94EC-7EFD876B535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224D1A93-209C-4802-BFDE-A8C210095D2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22962</TotalTime>
  <Words>531</Words>
  <Application>Microsoft Office PowerPoint</Application>
  <PresentationFormat>Widescreen</PresentationFormat>
  <Paragraphs>157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53" baseType="lpstr">
      <vt:lpstr>Arial</vt:lpstr>
      <vt:lpstr>Bodoni MT</vt:lpstr>
      <vt:lpstr>Calibri</vt:lpstr>
      <vt:lpstr>Consolas</vt:lpstr>
      <vt:lpstr>Courier New</vt:lpstr>
      <vt:lpstr>Ebrima</vt:lpstr>
      <vt:lpstr>Leelawadee UI</vt:lpstr>
      <vt:lpstr>Open Sans</vt:lpstr>
      <vt:lpstr>Segoe UI</vt:lpstr>
      <vt:lpstr>Segoe UI Light</vt:lpstr>
      <vt:lpstr>Segoe UI Semibold</vt:lpstr>
      <vt:lpstr>Tahoma</vt:lpstr>
      <vt:lpstr>Tw Cen MT</vt:lpstr>
      <vt:lpstr>Wingdings</vt:lpstr>
      <vt:lpstr>STB Product Families 2013</vt:lpstr>
      <vt:lpstr>Power BI Template</vt:lpstr>
      <vt:lpstr>2_WHITE TEMPLATE</vt:lpstr>
      <vt:lpstr>3_LIGHT COLOR TEMPLATE</vt:lpstr>
      <vt:lpstr>2_Power BI Template</vt:lpstr>
      <vt:lpstr>3_Power BI Template</vt:lpstr>
      <vt:lpstr>1_5-30610_Microsoft_Ignite_Keynote_Template</vt:lpstr>
      <vt:lpstr>4_Power BI Template</vt:lpstr>
      <vt:lpstr>4_LIGHT COLOR TEMPLATE</vt:lpstr>
      <vt:lpstr>2_LIGHT COLOR TEMPLATE</vt:lpstr>
      <vt:lpstr>5_LIGHT COLOR TEMPLATE</vt:lpstr>
      <vt:lpstr>3_WHITE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for Coming to PowerBI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Capability Deck Level 200</dc:title>
  <dc:creator>Sanjay Soni</dc:creator>
  <cp:keywords/>
  <cp:lastModifiedBy>Black Widow</cp:lastModifiedBy>
  <cp:revision>1877</cp:revision>
  <cp:lastPrinted>2015-05-19T00:06:12Z</cp:lastPrinted>
  <dcterms:created xsi:type="dcterms:W3CDTF">2015-05-11T15:24:15Z</dcterms:created>
  <dcterms:modified xsi:type="dcterms:W3CDTF">2018-06-23T16:29:52Z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0x0101000E4CB7077FEE4FF7AE86D4A500EEC7800300C6CD36C6B4DAA64EAACFCCF5D9298AA000B09CC05C6355444CB49B4B62F83D23B8</vt:lpwstr>
  </property>
  <property fmtid="{D5CDD505-2E9C-101B-9397-08002B2CF9AE}" pid="3" name="p1cd454bacc149bfbcfd764edd279de7">
    <vt:lpwstr/>
  </property>
  <property fmtid="{D5CDD505-2E9C-101B-9397-08002B2CF9AE}" pid="4" name="TaxKeyword">
    <vt:lpwstr/>
  </property>
  <property fmtid="{D5CDD505-2E9C-101B-9397-08002B2CF9AE}" pid="5" name="_dlc_policyId">
    <vt:lpwstr/>
  </property>
  <property fmtid="{D5CDD505-2E9C-101B-9397-08002B2CF9AE}" pid="6" name="Region">
    <vt:lpwstr/>
  </property>
  <property fmtid="{D5CDD505-2E9C-101B-9397-08002B2CF9AE}" pid="7" name="Confidentiality">
    <vt:lpwstr>216;#customer ready|8986c41d-21c5-4f8f-8a12-ea4625b46858</vt:lpwstr>
  </property>
  <property fmtid="{D5CDD505-2E9C-101B-9397-08002B2CF9AE}" pid="8" name="ItemType">
    <vt:lpwstr>31;#technical presentations|83a894cf-702b-47fc-aba5-41bd10dc1e75</vt:lpwstr>
  </property>
  <property fmtid="{D5CDD505-2E9C-101B-9397-08002B2CF9AE}" pid="9" name="bc28b5f076654a3b96073bbbebfeb8c9">
    <vt:lpwstr/>
  </property>
  <property fmtid="{D5CDD505-2E9C-101B-9397-08002B2CF9AE}" pid="10" name="Industries">
    <vt:lpwstr/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Competitors">
    <vt:lpwstr/>
  </property>
  <property fmtid="{D5CDD505-2E9C-101B-9397-08002B2CF9AE}" pid="14" name="SMSGDomain">
    <vt:lpwstr>566;#SQL Server Domain|0c0f1824-39dc-4b26-8c74-eff4364b812b;#156;#Server and Tools Business|6783548d-8609-4f97-be4a-4ca2616905a6</vt:lpwstr>
  </property>
  <property fmtid="{D5CDD505-2E9C-101B-9397-08002B2CF9AE}" pid="15" name="ItemRetentionFormula">
    <vt:lpwstr/>
  </property>
  <property fmtid="{D5CDD505-2E9C-101B-9397-08002B2CF9AE}" pid="16" name="BusinessArchitecture">
    <vt:lpwstr>13;#business intelligence|e1f9659f-bde9-4479-81f9-2bc6e8ec0057</vt:lpwstr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>262;#Microsoft SQL Server|261ba873-f3ab-420e-96d6-e3004596a551;#2324;#Microsoft SQL Server Business Intelligence|9ffb7045-1f1b-41c0-987f-ffdc7c6f53c0</vt:lpwstr>
  </property>
  <property fmtid="{D5CDD505-2E9C-101B-9397-08002B2CF9AE}" pid="20" name="_dlc_DocIdItemGuid">
    <vt:lpwstr>4e483f87-ffd0-4047-bcc2-6a36cef5fcd3</vt:lpwstr>
  </property>
  <property fmtid="{D5CDD505-2E9C-101B-9397-08002B2CF9AE}" pid="21" name="EnterpriseDomainTags">
    <vt:lpwstr/>
  </property>
  <property fmtid="{D5CDD505-2E9C-101B-9397-08002B2CF9AE}" pid="22" name="l311460e3fdf46688abc31ddb7bdc05a">
    <vt:lpwstr/>
  </property>
  <property fmtid="{D5CDD505-2E9C-101B-9397-08002B2CF9AE}" pid="23" name="ActivitiesAndPrograms">
    <vt:lpwstr/>
  </property>
  <property fmtid="{D5CDD505-2E9C-101B-9397-08002B2CF9AE}" pid="24" name="Segments">
    <vt:lpwstr/>
  </property>
  <property fmtid="{D5CDD505-2E9C-101B-9397-08002B2CF9AE}" pid="25" name="Partners">
    <vt:lpwstr/>
  </property>
  <property fmtid="{D5CDD505-2E9C-101B-9397-08002B2CF9AE}" pid="26" name="WorkflowChangePath">
    <vt:lpwstr>4c942473-d120-4286-a51a-b65ad3d92ffb,2;4c942473-d120-4286-a51a-b65ad3d92ffb,2;4c942473-d120-4286-a51a-b65ad3d92ffb,2;4c942473-d120-4286-a51a-b65ad3d92ffb,49;4c942473-d120-4286-a51a-b65ad3d92ffb,68;4c942473-d120-4286-a51a-b65ad3d92ffb,101;4c942473-d120-428</vt:lpwstr>
  </property>
  <property fmtid="{D5CDD505-2E9C-101B-9397-08002B2CF9AE}" pid="27" name="la4444b61d19467597d63190b69ac227">
    <vt:lpwstr/>
  </property>
  <property fmtid="{D5CDD505-2E9C-101B-9397-08002B2CF9AE}" pid="28" name="Topics">
    <vt:lpwstr/>
  </property>
  <property fmtid="{D5CDD505-2E9C-101B-9397-08002B2CF9AE}" pid="29" name="Groups">
    <vt:lpwstr>762;#SQL Server Marketing|bb7921b3-c1d8-4da4-b894-8b6075d9546d;#311;#Cloud and Enterprise Marketing Group|4f75e184-e5aa-4234-a07f-b032d60df254</vt:lpwstr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LearningDeliveryMethod">
    <vt:lpwstr/>
  </property>
  <property fmtid="{D5CDD505-2E9C-101B-9397-08002B2CF9AE}" pid="41" name="SalesGeography">
    <vt:lpwstr/>
  </property>
  <property fmtid="{D5CDD505-2E9C-101B-9397-08002B2CF9AE}" pid="42" name="Roles">
    <vt:lpwstr/>
  </property>
</Properties>
</file>